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gif" ContentType="image/gif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jpeg" ContentType="image/jpe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60FECC0-6794-48E0-8DE8-A51CE68FEA05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326BB1B-FE39-46C1-B0A1-BDE3BE2D66D7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566ACC1-B3BC-4958-B8E3-5779CFE5F236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2CC2EB7-8C1A-4E4C-8753-E89055B8B1CB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DA58C4-C553-41AA-884B-FDAC968A4DFF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E2AC21-F9D6-4041-91F8-032A746198BE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CF3D51-8826-4575-ADE4-2D7260FF0976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914500-6BD2-4487-80EF-44355745CB11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E940A0-C63F-40D5-A6DA-4F40E26B9CE3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C12A87-FA25-46D1-BD3F-151A670AFCF9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F08494-7E49-4074-87F7-1EF4EE25ED05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CD49A57-7518-4EB0-9583-1851EECF4EEA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CEB212-561F-4804-9698-82F015FB7E96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B15FCD-A04C-4F35-9D84-951A8F2E75FE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BE0CF4-E0E8-45CE-8588-11D0859721ED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25EC2D-11D4-40EF-954D-EE61B03766C2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8DD604-E70D-4AAA-9120-5DA5AC3DBB71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12805C4-0DDB-4F5E-BD33-77976B3B701B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8FCD379-31B0-4E84-A85D-6BA3CF71CA77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436BC0C-9049-421A-8387-CE2AAC613870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73D0D78-08FD-4C3D-890A-0190DB94E156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81ABB9E-32DE-4BCD-A427-1315961CC32E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FAD5F3F-EEF5-4326-9030-C8EFEF533912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03BF399-5C32-4FEA-9984-C4EEB93BB2DB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C1A0824-119D-410D-A6D3-21028DBBF812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46846CB-2219-4C7A-A82F-9A5AE133A868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2B79CE7-9B9C-46FF-9A20-FEA50A41E909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61F4234-DF56-4169-BB0B-2CCE4DF9AB8F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DA972F-87CC-4E40-B9E5-9D75AF9A0D42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97172B0-406E-4283-8302-421F664212D0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004E80F-CEAE-4B7B-99EE-C528A5832BF4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96ED9D3-AD7D-448C-85E1-3F8E22219DE0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57D574B-FC7C-48AA-95AB-01E784C83554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63CF93C-889B-413D-AB60-1B2DE4156600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7ABB5D7-4ADD-4634-918B-EDC5C0008DEC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A55FF88-D944-48F7-9390-586A0A4A1509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311B964-A759-4664-B36D-26D210589E76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623FA31-4CD3-49C9-85B2-75CCABABD9B2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DDF090C-6D57-4A19-BFA8-51FDF8485AC4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FE04C78-5B6F-4C96-8101-DAA9E9CECE2F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5FD381D-FADF-4CC1-9E2E-1CF4D6C81219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C7ACFE6-6940-4D53-B082-DDFEB8231529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D723223-0980-4920-BDA8-1CD82C94E339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8626C05-005A-4520-B92E-DD8E4CA3B8E8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57ADEE0-9F41-4E70-9652-866461523522}" type="slidenum">
              <a:t>&lt;#&gt;</a:t>
            </a:fld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E6E806-E699-48EA-85EA-32D02141D20B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3E6E9F4-6842-45AD-80D5-5591708B468C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553A722-09AE-45AE-8267-FE34CDE21D45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584CEC5-35A5-464C-AF77-AEFD635230DA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8FD2997-AF76-40B5-A2DF-00D08F06FEF1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B540D14-A947-4C5B-87E9-C41030770CD3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920ABA6-3F1F-42B0-B948-AF739050D22A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08A5625-1655-46C9-862B-057575B9C4A7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E087083-E316-49B3-80CE-42F8AEF366CD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630F1E5-40C8-4A9C-9640-E6522BFA3474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0B41321-E108-457A-B2A1-E1938D88A0A1}" type="slidenum">
              <a:t>&lt;#&gt;</a:t>
            </a:fld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00579CC-CD24-4EDA-9EB6-125C3310695D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402111C-99BB-4647-B07F-910994016561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38C1606-A0C3-4A05-A40A-DCD83816B224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4B62B21-13A9-455B-9BA8-CB1798A604C9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7;p1" descr=""/>
          <p:cNvPicPr/>
          <p:nvPr/>
        </p:nvPicPr>
        <p:blipFill>
          <a:blip r:embed="rId2"/>
          <a:srcRect l="32000" t="0" r="27959" b="30829"/>
          <a:stretch/>
        </p:blipFill>
        <p:spPr>
          <a:xfrm>
            <a:off x="273600" y="88920"/>
            <a:ext cx="385920" cy="375840"/>
          </a:xfrm>
          <a:prstGeom prst="rect">
            <a:avLst/>
          </a:prstGeom>
          <a:ln w="0">
            <a:noFill/>
          </a:ln>
        </p:spPr>
      </p:pic>
      <p:sp>
        <p:nvSpPr>
          <p:cNvPr id="1" name="Google Shape;8;p1"/>
          <p:cNvSpPr/>
          <p:nvPr/>
        </p:nvSpPr>
        <p:spPr>
          <a:xfrm>
            <a:off x="273600" y="459360"/>
            <a:ext cx="852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Google Shape;9;p1"/>
          <p:cNvSpPr/>
          <p:nvPr/>
        </p:nvSpPr>
        <p:spPr>
          <a:xfrm>
            <a:off x="311760" y="4822560"/>
            <a:ext cx="852012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00" spc="-1" strike="noStrike">
                <a:solidFill>
                  <a:srgbClr val="999999"/>
                </a:solidFill>
                <a:latin typeface="Arial"/>
                <a:ea typeface="Arial"/>
              </a:rPr>
              <a:t>© Copyright 2018-2019 www.infinityschool.com.br - All Rights Reserved</a:t>
            </a:r>
            <a:endParaRPr b="0" lang="pt-BR" sz="900" spc="-1" strike="noStrike">
              <a:latin typeface="Arial"/>
            </a:endParaRPr>
          </a:p>
        </p:txBody>
      </p:sp>
      <p:sp>
        <p:nvSpPr>
          <p:cNvPr id="3" name="Google Shape;10;p1"/>
          <p:cNvSpPr/>
          <p:nvPr/>
        </p:nvSpPr>
        <p:spPr>
          <a:xfrm>
            <a:off x="273600" y="4822560"/>
            <a:ext cx="852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" name="Google Shape;12;p2" descr=""/>
          <p:cNvPicPr/>
          <p:nvPr/>
        </p:nvPicPr>
        <p:blipFill>
          <a:blip r:embed="rId3"/>
          <a:stretch/>
        </p:blipFill>
        <p:spPr>
          <a:xfrm>
            <a:off x="4320" y="0"/>
            <a:ext cx="9135360" cy="5143320"/>
          </a:xfrm>
          <a:prstGeom prst="rect">
            <a:avLst/>
          </a:prstGeom>
          <a:ln w="0">
            <a:noFill/>
          </a:ln>
        </p:spPr>
      </p:pic>
      <p:sp>
        <p:nvSpPr>
          <p:cNvPr id="5" name="Google Shape;13;p2"/>
          <p:cNvSpPr/>
          <p:nvPr/>
        </p:nvSpPr>
        <p:spPr>
          <a:xfrm>
            <a:off x="4855320" y="3778920"/>
            <a:ext cx="4168080" cy="12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ffffff"/>
                </a:solidFill>
                <a:latin typeface="Cinzel"/>
                <a:ea typeface="Cinzel"/>
              </a:rPr>
              <a:t>dev full stack- Introdução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ffff"/>
                </a:solidFill>
                <a:latin typeface="Cinzel"/>
                <a:ea typeface="Cinzel"/>
              </a:rPr>
              <a:t>Aula 1 - Algoritmo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sldNum" idx="1"/>
          </p:nvPr>
        </p:nvSpPr>
        <p:spPr>
          <a:xfrm>
            <a:off x="8245440" y="477972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pt-BR" sz="1000" spc="-1" strike="noStrike">
                <a:solidFill>
                  <a:srgbClr val="595959"/>
                </a:solidFill>
                <a:latin typeface="Montserrat"/>
                <a:ea typeface="Montserrat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3A84EDA-A4AB-40DF-9859-0F5E2F325F52}" type="slidenum">
              <a:rPr b="0" lang="pt-BR" sz="1000" spc="-1" strike="noStrike">
                <a:solidFill>
                  <a:srgbClr val="595959"/>
                </a:solidFill>
                <a:latin typeface="Montserrat"/>
                <a:ea typeface="Montserrat"/>
              </a:rPr>
              <a:t>47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7;p1" descr=""/>
          <p:cNvPicPr/>
          <p:nvPr/>
        </p:nvPicPr>
        <p:blipFill>
          <a:blip r:embed="rId2"/>
          <a:srcRect l="32000" t="0" r="27959" b="30829"/>
          <a:stretch/>
        </p:blipFill>
        <p:spPr>
          <a:xfrm>
            <a:off x="273600" y="88920"/>
            <a:ext cx="385920" cy="375840"/>
          </a:xfrm>
          <a:prstGeom prst="rect">
            <a:avLst/>
          </a:prstGeom>
          <a:ln w="0">
            <a:noFill/>
          </a:ln>
        </p:spPr>
      </p:pic>
      <p:sp>
        <p:nvSpPr>
          <p:cNvPr id="46" name="Google Shape;8;p1"/>
          <p:cNvSpPr/>
          <p:nvPr/>
        </p:nvSpPr>
        <p:spPr>
          <a:xfrm>
            <a:off x="273600" y="459360"/>
            <a:ext cx="852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Google Shape;9;p1"/>
          <p:cNvSpPr/>
          <p:nvPr/>
        </p:nvSpPr>
        <p:spPr>
          <a:xfrm>
            <a:off x="311760" y="4822560"/>
            <a:ext cx="852012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00" spc="-1" strike="noStrike">
                <a:solidFill>
                  <a:srgbClr val="999999"/>
                </a:solidFill>
                <a:latin typeface="Arial"/>
                <a:ea typeface="Arial"/>
              </a:rPr>
              <a:t>© Copyright 2018-2019 www.infinityschool.com.br - All Rights Reserved</a:t>
            </a:r>
            <a:endParaRPr b="0" lang="pt-BR" sz="900" spc="-1" strike="noStrike">
              <a:latin typeface="Arial"/>
            </a:endParaRPr>
          </a:p>
        </p:txBody>
      </p:sp>
      <p:sp>
        <p:nvSpPr>
          <p:cNvPr id="48" name="Google Shape;10;p1"/>
          <p:cNvSpPr/>
          <p:nvPr/>
        </p:nvSpPr>
        <p:spPr>
          <a:xfrm>
            <a:off x="273600" y="4822560"/>
            <a:ext cx="852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Google Shape;16;p3"/>
          <p:cNvSpPr/>
          <p:nvPr/>
        </p:nvSpPr>
        <p:spPr>
          <a:xfrm>
            <a:off x="4278240" y="2751120"/>
            <a:ext cx="587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595800"/>
            <a:ext cx="8520120" cy="1957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r>
              <a:rPr b="0" lang="pt-BR" sz="5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pt-BR" sz="1000" spc="-1" strike="noStrike">
                <a:solidFill>
                  <a:srgbClr val="595959"/>
                </a:solidFill>
                <a:latin typeface="Montserrat"/>
                <a:ea typeface="Montserrat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1BC6DCD-2871-4489-9C24-BD7684950732}" type="slidenum">
              <a:rPr b="0" lang="pt-BR" sz="1000" spc="-1" strike="noStrike">
                <a:solidFill>
                  <a:srgbClr val="595959"/>
                </a:solidFill>
                <a:latin typeface="Montserrat"/>
                <a:ea typeface="Montserrat"/>
              </a:rPr>
              <a:t>&lt;número&gt;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7;p1" descr=""/>
          <p:cNvPicPr/>
          <p:nvPr/>
        </p:nvPicPr>
        <p:blipFill>
          <a:blip r:embed="rId2"/>
          <a:srcRect l="32000" t="0" r="27959" b="30829"/>
          <a:stretch/>
        </p:blipFill>
        <p:spPr>
          <a:xfrm>
            <a:off x="273600" y="88920"/>
            <a:ext cx="385920" cy="375840"/>
          </a:xfrm>
          <a:prstGeom prst="rect">
            <a:avLst/>
          </a:prstGeom>
          <a:ln w="0">
            <a:noFill/>
          </a:ln>
        </p:spPr>
      </p:pic>
      <p:sp>
        <p:nvSpPr>
          <p:cNvPr id="90" name="Google Shape;8;p1"/>
          <p:cNvSpPr/>
          <p:nvPr/>
        </p:nvSpPr>
        <p:spPr>
          <a:xfrm>
            <a:off x="273600" y="459360"/>
            <a:ext cx="852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Google Shape;9;p1"/>
          <p:cNvSpPr/>
          <p:nvPr/>
        </p:nvSpPr>
        <p:spPr>
          <a:xfrm>
            <a:off x="311760" y="4822560"/>
            <a:ext cx="852012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00" spc="-1" strike="noStrike">
                <a:solidFill>
                  <a:srgbClr val="999999"/>
                </a:solidFill>
                <a:latin typeface="Arial"/>
                <a:ea typeface="Arial"/>
              </a:rPr>
              <a:t>© Copyright 2018-2019 www.infinityschool.com.br - All Rights Reserved</a:t>
            </a:r>
            <a:endParaRPr b="0" lang="pt-BR" sz="900" spc="-1" strike="noStrike">
              <a:latin typeface="Arial"/>
            </a:endParaRPr>
          </a:p>
        </p:txBody>
      </p:sp>
      <p:sp>
        <p:nvSpPr>
          <p:cNvPr id="92" name="Google Shape;10;p1"/>
          <p:cNvSpPr/>
          <p:nvPr/>
        </p:nvSpPr>
        <p:spPr>
          <a:xfrm>
            <a:off x="273600" y="4822560"/>
            <a:ext cx="852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PlaceHolder 1"/>
          <p:cNvSpPr>
            <a:spLocks noGrp="1"/>
          </p:cNvSpPr>
          <p:nvPr>
            <p:ph type="sldNum" idx="3"/>
          </p:nvPr>
        </p:nvSpPr>
        <p:spPr>
          <a:xfrm>
            <a:off x="8265960" y="4828680"/>
            <a:ext cx="548280" cy="272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pt-BR" sz="1000" spc="-1" strike="noStrike">
                <a:solidFill>
                  <a:srgbClr val="595959"/>
                </a:solidFill>
                <a:latin typeface="Montserrat"/>
                <a:ea typeface="Montserrat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2BAE5A8-C30B-4600-BE46-610F4EF7E5E2}" type="slidenum">
              <a:rPr b="0" lang="pt-BR" sz="1000" spc="-1" strike="noStrike">
                <a:solidFill>
                  <a:srgbClr val="595959"/>
                </a:solidFill>
                <a:latin typeface="Montserrat"/>
                <a:ea typeface="Montserrat"/>
              </a:rPr>
              <a:t>&lt;número&gt;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94" name="Google Shape;22;p4"/>
          <p:cNvSpPr/>
          <p:nvPr/>
        </p:nvSpPr>
        <p:spPr>
          <a:xfrm>
            <a:off x="625680" y="92160"/>
            <a:ext cx="813024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00" spc="-1" strike="noStrike">
                <a:solidFill>
                  <a:srgbClr val="666666"/>
                </a:solidFill>
                <a:latin typeface="Cinzel"/>
                <a:ea typeface="Cinzel"/>
              </a:rPr>
              <a:t>dev full stack| introdução | algoritmos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7;p1" descr=""/>
          <p:cNvPicPr/>
          <p:nvPr/>
        </p:nvPicPr>
        <p:blipFill>
          <a:blip r:embed="rId2"/>
          <a:srcRect l="32000" t="0" r="27959" b="30829"/>
          <a:stretch/>
        </p:blipFill>
        <p:spPr>
          <a:xfrm>
            <a:off x="273600" y="88920"/>
            <a:ext cx="385920" cy="375840"/>
          </a:xfrm>
          <a:prstGeom prst="rect">
            <a:avLst/>
          </a:prstGeom>
          <a:ln w="0">
            <a:noFill/>
          </a:ln>
        </p:spPr>
      </p:pic>
      <p:sp>
        <p:nvSpPr>
          <p:cNvPr id="134" name="Google Shape;8;p1"/>
          <p:cNvSpPr/>
          <p:nvPr/>
        </p:nvSpPr>
        <p:spPr>
          <a:xfrm>
            <a:off x="273600" y="459360"/>
            <a:ext cx="852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Google Shape;9;p1"/>
          <p:cNvSpPr/>
          <p:nvPr/>
        </p:nvSpPr>
        <p:spPr>
          <a:xfrm>
            <a:off x="311760" y="4822560"/>
            <a:ext cx="852012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00" spc="-1" strike="noStrike">
                <a:solidFill>
                  <a:srgbClr val="999999"/>
                </a:solidFill>
                <a:latin typeface="Arial"/>
                <a:ea typeface="Arial"/>
              </a:rPr>
              <a:t>© Copyright 2018-2019 www.infinityschool.com.br - All Rights Reserved</a:t>
            </a:r>
            <a:endParaRPr b="0" lang="pt-BR" sz="900" spc="-1" strike="noStrike">
              <a:latin typeface="Arial"/>
            </a:endParaRPr>
          </a:p>
        </p:txBody>
      </p:sp>
      <p:sp>
        <p:nvSpPr>
          <p:cNvPr id="136" name="Google Shape;10;p1"/>
          <p:cNvSpPr/>
          <p:nvPr/>
        </p:nvSpPr>
        <p:spPr>
          <a:xfrm>
            <a:off x="273600" y="4822560"/>
            <a:ext cx="852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pt-BR" sz="1000" spc="-1" strike="noStrike">
                <a:solidFill>
                  <a:srgbClr val="595959"/>
                </a:solidFill>
                <a:latin typeface="Montserrat"/>
                <a:ea typeface="Montserrat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4950596-9622-4692-848B-536651499007}" type="slidenum">
              <a:rPr b="0" lang="pt-BR" sz="1000" spc="-1" strike="noStrike">
                <a:solidFill>
                  <a:srgbClr val="595959"/>
                </a:solidFill>
                <a:latin typeface="Montserrat"/>
                <a:ea typeface="Montserrat"/>
              </a:rPr>
              <a:t>&lt;número&gt;</a:t>
            </a:fld>
            <a:endParaRPr b="0" lang="pt-B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7;p1" descr=""/>
          <p:cNvPicPr/>
          <p:nvPr/>
        </p:nvPicPr>
        <p:blipFill>
          <a:blip r:embed="rId2"/>
          <a:srcRect l="32000" t="0" r="27959" b="30829"/>
          <a:stretch/>
        </p:blipFill>
        <p:spPr>
          <a:xfrm>
            <a:off x="273600" y="88920"/>
            <a:ext cx="385920" cy="375840"/>
          </a:xfrm>
          <a:prstGeom prst="rect">
            <a:avLst/>
          </a:prstGeom>
          <a:ln w="0">
            <a:noFill/>
          </a:ln>
        </p:spPr>
      </p:pic>
      <p:sp>
        <p:nvSpPr>
          <p:cNvPr id="177" name="Google Shape;8;p1"/>
          <p:cNvSpPr/>
          <p:nvPr/>
        </p:nvSpPr>
        <p:spPr>
          <a:xfrm>
            <a:off x="273600" y="459360"/>
            <a:ext cx="852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Google Shape;9;p1"/>
          <p:cNvSpPr/>
          <p:nvPr/>
        </p:nvSpPr>
        <p:spPr>
          <a:xfrm>
            <a:off x="311760" y="4822560"/>
            <a:ext cx="852012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900" spc="-1" strike="noStrike">
                <a:solidFill>
                  <a:srgbClr val="999999"/>
                </a:solidFill>
                <a:latin typeface="Arial"/>
                <a:ea typeface="Arial"/>
              </a:rPr>
              <a:t>© Copyright 2018-2019 www.infinityschool.com.br - All Rights Reserved</a:t>
            </a:r>
            <a:endParaRPr b="0" lang="pt-BR" sz="900" spc="-1" strike="noStrike">
              <a:latin typeface="Arial"/>
            </a:endParaRPr>
          </a:p>
        </p:txBody>
      </p:sp>
      <p:sp>
        <p:nvSpPr>
          <p:cNvPr id="179" name="Google Shape;10;p1"/>
          <p:cNvSpPr/>
          <p:nvPr/>
        </p:nvSpPr>
        <p:spPr>
          <a:xfrm>
            <a:off x="273600" y="4822560"/>
            <a:ext cx="852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Google Shape;28;p6" descr=""/>
          <p:cNvPicPr/>
          <p:nvPr/>
        </p:nvPicPr>
        <p:blipFill>
          <a:blip r:embed="rId3"/>
          <a:stretch/>
        </p:blipFill>
        <p:spPr>
          <a:xfrm>
            <a:off x="4320" y="0"/>
            <a:ext cx="9135360" cy="5143320"/>
          </a:xfrm>
          <a:prstGeom prst="rect">
            <a:avLst/>
          </a:prstGeom>
          <a:ln w="0">
            <a:noFill/>
          </a:ln>
        </p:spPr>
      </p:pic>
      <p:sp>
        <p:nvSpPr>
          <p:cNvPr id="181" name="Google Shape;29;p6"/>
          <p:cNvSpPr/>
          <p:nvPr/>
        </p:nvSpPr>
        <p:spPr>
          <a:xfrm>
            <a:off x="4839480" y="3739680"/>
            <a:ext cx="3435480" cy="12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71 3901 1052 |  71 9 9204 0134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ffffff"/>
                </a:solidFill>
                <a:latin typeface="Montserrat"/>
                <a:ea typeface="Montserrat"/>
              </a:rPr>
              <a:t>@infinity.school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Montserrat"/>
                <a:ea typeface="Montserrat"/>
              </a:rPr>
              <a:t>www.infinityschool.com.br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Montserrat"/>
                <a:ea typeface="Montserrat"/>
              </a:rPr>
              <a:t>Salvador Shopping Business | Torre Europa Sala 310 Caminho das Árvores, Salvador - BA CEP: </a:t>
            </a:r>
            <a:r>
              <a:rPr b="0" lang="pt-BR" sz="1000" spc="-1" strike="noStrike">
                <a:solidFill>
                  <a:srgbClr val="ffffff"/>
                </a:solidFill>
                <a:latin typeface="Montserrat"/>
                <a:ea typeface="Montserrat"/>
              </a:rPr>
              <a:t>40301-155 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82" name="PlaceHolder 1"/>
          <p:cNvSpPr>
            <a:spLocks noGrp="1"/>
          </p:cNvSpPr>
          <p:nvPr>
            <p:ph type="sldNum" idx="5"/>
          </p:nvPr>
        </p:nvSpPr>
        <p:spPr>
          <a:xfrm>
            <a:off x="8245440" y="477972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pt-BR" sz="1000" spc="-1" strike="noStrike">
                <a:solidFill>
                  <a:srgbClr val="595959"/>
                </a:solidFill>
                <a:latin typeface="Montserrat"/>
                <a:ea typeface="Montserrat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776D326-C059-4081-A04F-6E15C1694A23}" type="slidenum">
              <a:rPr b="0" lang="pt-BR" sz="1000" spc="-1" strike="noStrike">
                <a:solidFill>
                  <a:srgbClr val="595959"/>
                </a:solidFill>
                <a:latin typeface="Montserrat"/>
                <a:ea typeface="Montserrat"/>
              </a:rPr>
              <a:t>&lt;número&gt;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gif"/><Relationship Id="rId2" Type="http://schemas.openxmlformats.org/officeDocument/2006/relationships/slideLayout" Target="../slideLayouts/slideLayout2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2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8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8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28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8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8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3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slideLayout" Target="../slideLayouts/slideLayout28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8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8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8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8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8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8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8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8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28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2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8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8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8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8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96;p16"/>
          <p:cNvSpPr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Algoritmo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47" name="Google Shape;97;p16"/>
          <p:cNvSpPr/>
          <p:nvPr/>
        </p:nvSpPr>
        <p:spPr>
          <a:xfrm>
            <a:off x="311760" y="1152360"/>
            <a:ext cx="443484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O que você faz quando deseja cozinhar algo que você  nunca tinha feito antes?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48" name="Google Shape;98;p16" descr=""/>
          <p:cNvPicPr/>
          <p:nvPr/>
        </p:nvPicPr>
        <p:blipFill>
          <a:blip r:embed="rId1"/>
          <a:stretch/>
        </p:blipFill>
        <p:spPr>
          <a:xfrm>
            <a:off x="4960080" y="1783440"/>
            <a:ext cx="3942000" cy="2956320"/>
          </a:xfrm>
          <a:prstGeom prst="rect">
            <a:avLst/>
          </a:prstGeom>
          <a:ln w="0">
            <a:noFill/>
          </a:ln>
        </p:spPr>
      </p:pic>
      <p:sp>
        <p:nvSpPr>
          <p:cNvPr id="249" name="Google Shape;99;p16"/>
          <p:cNvSpPr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66C54CB-D291-4FB2-994F-EE942BB11EF7}" type="slidenum">
              <a:rPr b="0" lang="pt-BR" sz="1000" spc="-1" strike="noStrike">
                <a:solidFill>
                  <a:srgbClr val="666666"/>
                </a:solidFill>
                <a:latin typeface="Proxima Nova"/>
                <a:ea typeface="Proxima Nova"/>
              </a:rPr>
              <a:t>&lt;número&gt;</a:t>
            </a:fld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Instruções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1" name="Google Shape;113;p18" descr=""/>
          <p:cNvPicPr/>
          <p:nvPr/>
        </p:nvPicPr>
        <p:blipFill>
          <a:blip r:embed="rId1"/>
          <a:stretch/>
        </p:blipFill>
        <p:spPr>
          <a:xfrm>
            <a:off x="4862880" y="1864440"/>
            <a:ext cx="4280760" cy="2897640"/>
          </a:xfrm>
          <a:prstGeom prst="rect">
            <a:avLst/>
          </a:prstGeom>
          <a:ln w="0">
            <a:noFill/>
          </a:ln>
        </p:spPr>
      </p:pic>
      <p:sp>
        <p:nvSpPr>
          <p:cNvPr id="252" name="PlaceHolder 2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pt-BR" sz="1000" spc="-1" strike="noStrike">
                <a:solidFill>
                  <a:srgbClr val="595959"/>
                </a:solidFill>
                <a:latin typeface="Montserrat"/>
                <a:ea typeface="Montserrat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CE753D4-13AF-4D54-B044-E742820089EE}" type="slidenum">
              <a:rPr b="0" lang="pt-BR" sz="1000" spc="-1" strike="noStrike">
                <a:solidFill>
                  <a:srgbClr val="595959"/>
                </a:solidFill>
                <a:latin typeface="Montserrat"/>
                <a:ea typeface="Montserrat"/>
              </a:rPr>
              <a:t>&lt;número&gt;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253" name="Google Shape;115;p18"/>
          <p:cNvSpPr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Conjunto de regras ou normas.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Segue uma sequência lógica.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Menor parte da execução de uma operação.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120;p19"/>
          <p:cNvSpPr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Algoritmo - Conceito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55" name="Google Shape;121;p19"/>
          <p:cNvSpPr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pt-BR" sz="2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pt-BR" sz="2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1" lang="pt-BR" sz="2100" spc="-1" strike="noStrike">
                <a:solidFill>
                  <a:srgbClr val="666666"/>
                </a:solidFill>
                <a:latin typeface="Proxima Nova"/>
                <a:ea typeface="Proxima Nova"/>
              </a:rPr>
              <a:t>“</a:t>
            </a:r>
            <a:r>
              <a:rPr b="0" i="1" lang="pt-BR" sz="2100" spc="-1" strike="noStrike">
                <a:solidFill>
                  <a:srgbClr val="666666"/>
                </a:solidFill>
                <a:latin typeface="Proxima Nova"/>
                <a:ea typeface="Proxima Nova"/>
              </a:rPr>
              <a:t>Pode ser definido como uma sequência de passos que visam a atingir um objetivo bem definido</a:t>
            </a:r>
            <a:r>
              <a:rPr b="1" lang="pt-BR" sz="2100" spc="-1" strike="noStrike">
                <a:solidFill>
                  <a:srgbClr val="666666"/>
                </a:solidFill>
                <a:latin typeface="Proxima Nova"/>
                <a:ea typeface="Proxima Nova"/>
              </a:rPr>
              <a:t>” - Forbellone</a:t>
            </a:r>
            <a:endParaRPr b="0" lang="pt-BR" sz="21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pt-BR" sz="2100" spc="-1" strike="noStrike">
              <a:latin typeface="Arial"/>
            </a:endParaRPr>
          </a:p>
        </p:txBody>
      </p:sp>
      <p:pic>
        <p:nvPicPr>
          <p:cNvPr id="256" name="Google Shape;122;p19" descr=""/>
          <p:cNvPicPr/>
          <p:nvPr/>
        </p:nvPicPr>
        <p:blipFill>
          <a:blip r:embed="rId1"/>
          <a:srcRect l="0" t="30843" r="12654" b="16719"/>
          <a:stretch/>
        </p:blipFill>
        <p:spPr>
          <a:xfrm>
            <a:off x="5335560" y="3377160"/>
            <a:ext cx="3767400" cy="1697760"/>
          </a:xfrm>
          <a:prstGeom prst="rect">
            <a:avLst/>
          </a:prstGeom>
          <a:ln w="0">
            <a:noFill/>
          </a:ln>
        </p:spPr>
      </p:pic>
      <p:sp>
        <p:nvSpPr>
          <p:cNvPr id="257" name="Google Shape;123;p19"/>
          <p:cNvSpPr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BE88391-2A59-46B2-BF1A-5E263C66DFEF}" type="slidenum">
              <a:rPr b="0" lang="pt-BR" sz="1000" spc="-1" strike="noStrike">
                <a:solidFill>
                  <a:srgbClr val="666666"/>
                </a:solidFill>
                <a:latin typeface="Proxima Nova"/>
                <a:ea typeface="Proxima Nova"/>
              </a:rPr>
              <a:t>&lt;número&gt;</a:t>
            </a:fld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128;p20"/>
          <p:cNvSpPr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Linguagem de Programação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59" name="Google Shape;129;p20"/>
          <p:cNvSpPr/>
          <p:nvPr/>
        </p:nvSpPr>
        <p:spPr>
          <a:xfrm>
            <a:off x="819000" y="1990800"/>
            <a:ext cx="7505280" cy="24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Método padronizado para comunicar instruções para um computador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Regras sintáticas e semânticas usadas para definir um programa de computador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134;p21"/>
          <p:cNvSpPr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Características das Linguagens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61" name="Google Shape;135;p21"/>
          <p:cNvSpPr/>
          <p:nvPr/>
        </p:nvSpPr>
        <p:spPr>
          <a:xfrm>
            <a:off x="819000" y="1990800"/>
            <a:ext cx="7505280" cy="24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Fortemente / Fracamente Tipada;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Dinamicamente/Estaticamente Tipada;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Case-sensitive;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Alto nível / Baixo nível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Compilada / Interpretada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140;p22"/>
          <p:cNvSpPr/>
          <p:nvPr/>
        </p:nvSpPr>
        <p:spPr>
          <a:xfrm>
            <a:off x="819000" y="845640"/>
            <a:ext cx="8084520" cy="95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Tipos de Linguagem de Programação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63" name="Google Shape;141;p22"/>
          <p:cNvSpPr/>
          <p:nvPr/>
        </p:nvSpPr>
        <p:spPr>
          <a:xfrm>
            <a:off x="819000" y="1762200"/>
            <a:ext cx="7505280" cy="24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1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Baixo nível</a:t>
            </a:r>
            <a:endParaRPr b="0" lang="pt-BR" sz="1800" spc="-1" strike="noStrike"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Interpretadas diretamente pelo computador</a:t>
            </a:r>
            <a:endParaRPr b="0" lang="pt-BR" sz="1800" spc="-1" strike="noStrike"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Muito difíceis de trabalhar</a:t>
            </a:r>
            <a:endParaRPr b="0" lang="pt-BR" sz="1800" spc="-1" strike="noStrike"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Ex: Assembly e binário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1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Alto nível</a:t>
            </a:r>
            <a:endParaRPr b="0" lang="pt-BR" sz="1800" spc="-1" strike="noStrike"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Mais fáceis de entender</a:t>
            </a:r>
            <a:endParaRPr b="0" lang="pt-BR" sz="1800" spc="-1" strike="noStrike"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Facilidade de memorização</a:t>
            </a:r>
            <a:endParaRPr b="0" lang="pt-BR" sz="1800" spc="-1" strike="noStrike"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Não são interpretadas diretamente pelo computador</a:t>
            </a:r>
            <a:endParaRPr b="0" lang="pt-BR" sz="1800" spc="-1" strike="noStrike"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Ex: Java, Python, C#, JS, etc.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64" name="Google Shape;142;p22" descr=""/>
          <p:cNvPicPr/>
          <p:nvPr/>
        </p:nvPicPr>
        <p:blipFill>
          <a:blip r:embed="rId1"/>
          <a:stretch/>
        </p:blipFill>
        <p:spPr>
          <a:xfrm>
            <a:off x="7072200" y="1826280"/>
            <a:ext cx="1490400" cy="1490400"/>
          </a:xfrm>
          <a:prstGeom prst="rect">
            <a:avLst/>
          </a:prstGeom>
          <a:ln w="0">
            <a:noFill/>
          </a:ln>
        </p:spPr>
      </p:pic>
      <p:pic>
        <p:nvPicPr>
          <p:cNvPr id="265" name="Google Shape;143;p22" descr=""/>
          <p:cNvPicPr/>
          <p:nvPr/>
        </p:nvPicPr>
        <p:blipFill>
          <a:blip r:embed="rId2"/>
          <a:srcRect l="24514" t="0" r="23263" b="0"/>
          <a:stretch/>
        </p:blipFill>
        <p:spPr>
          <a:xfrm>
            <a:off x="7310520" y="3599280"/>
            <a:ext cx="1014120" cy="121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2" descr="Assembly x ppt carregar"/>
          <p:cNvPicPr/>
          <p:nvPr/>
        </p:nvPicPr>
        <p:blipFill>
          <a:blip r:embed="rId1"/>
          <a:stretch/>
        </p:blipFill>
        <p:spPr>
          <a:xfrm>
            <a:off x="1235520" y="680400"/>
            <a:ext cx="5401080" cy="404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2" descr="How to Write and Run a Python Program on the Raspberry Pi"/>
          <p:cNvPicPr/>
          <p:nvPr/>
        </p:nvPicPr>
        <p:blipFill>
          <a:blip r:embed="rId1"/>
          <a:stretch/>
        </p:blipFill>
        <p:spPr>
          <a:xfrm>
            <a:off x="468000" y="1092240"/>
            <a:ext cx="8367480" cy="270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148;p23"/>
          <p:cNvSpPr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Compilador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69" name="Google Shape;149;p23"/>
          <p:cNvSpPr/>
          <p:nvPr/>
        </p:nvSpPr>
        <p:spPr>
          <a:xfrm>
            <a:off x="819000" y="1990800"/>
            <a:ext cx="7505280" cy="24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Um programa que traduz um código descrito em uma linguagem de alto nível para um programa equivalente em código de máquina para um processador. 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Realiza duas atividades básicas: </a:t>
            </a:r>
            <a:endParaRPr b="0" lang="pt-BR" sz="1800" spc="-1" strike="noStrike"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Análise do código fonte; </a:t>
            </a:r>
            <a:endParaRPr b="0" lang="pt-BR" sz="1800" spc="-1" strike="noStrike"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Síntese do programa.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pt-BR" sz="1300" spc="-1" strike="noStrike">
              <a:latin typeface="Arial"/>
            </a:endParaRPr>
          </a:p>
        </p:txBody>
      </p:sp>
      <p:pic>
        <p:nvPicPr>
          <p:cNvPr id="270" name="Google Shape;150;p23" descr=""/>
          <p:cNvPicPr/>
          <p:nvPr/>
        </p:nvPicPr>
        <p:blipFill>
          <a:blip r:embed="rId1"/>
          <a:srcRect l="20448" t="10183" r="19076" b="0"/>
          <a:stretch/>
        </p:blipFill>
        <p:spPr>
          <a:xfrm>
            <a:off x="6513480" y="3212640"/>
            <a:ext cx="1651320" cy="142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aixaDeTexto 1"/>
          <p:cNvSpPr/>
          <p:nvPr/>
        </p:nvSpPr>
        <p:spPr>
          <a:xfrm>
            <a:off x="2307240" y="1127160"/>
            <a:ext cx="456084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Compilador para python   print()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Complilador para c    printf()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39;p8"/>
          <p:cNvSpPr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264A73C-95AF-4D85-A877-5B65EBDBA5BF}" type="slidenum">
              <a:rPr b="0" lang="pt-BR" sz="1000" spc="-1" strike="noStrike">
                <a:solidFill>
                  <a:srgbClr val="666666"/>
                </a:solidFill>
                <a:latin typeface="Proxima Nova"/>
                <a:ea typeface="Proxima Nova"/>
              </a:rPr>
              <a:t>&lt;número&gt;</a:t>
            </a:fld>
            <a:endParaRPr b="0" lang="pt-BR" sz="1000" spc="-1" strike="noStrike">
              <a:latin typeface="Arial"/>
            </a:endParaRPr>
          </a:p>
        </p:txBody>
      </p:sp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311760" y="595800"/>
            <a:ext cx="8520120" cy="1957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41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O que é ser um programador?</a:t>
            </a:r>
            <a:endParaRPr b="0" lang="pt-BR" sz="4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3" name="Google Shape;41;p8" descr=""/>
          <p:cNvPicPr/>
          <p:nvPr/>
        </p:nvPicPr>
        <p:blipFill>
          <a:blip r:embed="rId1"/>
          <a:stretch/>
        </p:blipFill>
        <p:spPr>
          <a:xfrm>
            <a:off x="311760" y="2445840"/>
            <a:ext cx="2284560" cy="228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155;p24"/>
          <p:cNvSpPr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Sintaxe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273" name="Google Shape;156;p24" descr=""/>
          <p:cNvPicPr/>
          <p:nvPr/>
        </p:nvPicPr>
        <p:blipFill>
          <a:blip r:embed="rId1"/>
          <a:srcRect l="0" t="41444" r="0" b="44499"/>
          <a:stretch/>
        </p:blipFill>
        <p:spPr>
          <a:xfrm>
            <a:off x="623160" y="3039840"/>
            <a:ext cx="8134200" cy="273600"/>
          </a:xfrm>
          <a:prstGeom prst="rect">
            <a:avLst/>
          </a:prstGeom>
          <a:ln w="0">
            <a:noFill/>
          </a:ln>
        </p:spPr>
      </p:pic>
      <p:sp>
        <p:nvSpPr>
          <p:cNvPr id="274" name="Google Shape;157;p24"/>
          <p:cNvSpPr/>
          <p:nvPr/>
        </p:nvSpPr>
        <p:spPr>
          <a:xfrm>
            <a:off x="819000" y="1990800"/>
            <a:ext cx="7505280" cy="24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Forma de escrita do código;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Palavras chave mudam de acordo com a linguagem;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5" name="Google Shape;158;p24" descr=""/>
          <p:cNvPicPr/>
          <p:nvPr/>
        </p:nvPicPr>
        <p:blipFill>
          <a:blip r:embed="rId2"/>
          <a:srcRect l="0" t="55760" r="3866" b="21020"/>
          <a:stretch/>
        </p:blipFill>
        <p:spPr>
          <a:xfrm>
            <a:off x="661680" y="3417480"/>
            <a:ext cx="7819920" cy="45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163;p25"/>
          <p:cNvSpPr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IDE de Desenvolvimento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77" name="Google Shape;164;p25"/>
          <p:cNvSpPr/>
          <p:nvPr/>
        </p:nvSpPr>
        <p:spPr>
          <a:xfrm>
            <a:off x="819000" y="1990800"/>
            <a:ext cx="7505280" cy="24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Integrated Development Environment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 </a:t>
            </a: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É um programa de computador que reúne características e ferramentas de apoio ao desenvolvimento de software com o objetivo de agilizar este processo.</a:t>
            </a:r>
            <a:endParaRPr b="0" lang="pt-BR" sz="1800" spc="-1" strike="noStrike"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Auto-complete;</a:t>
            </a:r>
            <a:endParaRPr b="0" lang="pt-BR" sz="1800" spc="-1" strike="noStrike"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Coloração das letras;</a:t>
            </a:r>
            <a:endParaRPr b="0" lang="pt-BR" sz="1800" spc="-1" strike="noStrike"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Depurador;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8" name="Google Shape;165;p25" descr=""/>
          <p:cNvPicPr/>
          <p:nvPr/>
        </p:nvPicPr>
        <p:blipFill>
          <a:blip r:embed="rId1"/>
          <a:stretch/>
        </p:blipFill>
        <p:spPr>
          <a:xfrm>
            <a:off x="4914360" y="3241800"/>
            <a:ext cx="1731240" cy="1038600"/>
          </a:xfrm>
          <a:prstGeom prst="rect">
            <a:avLst/>
          </a:prstGeom>
          <a:ln w="0">
            <a:noFill/>
          </a:ln>
        </p:spPr>
      </p:pic>
      <p:pic>
        <p:nvPicPr>
          <p:cNvPr id="279" name="Google Shape;166;p25" descr=""/>
          <p:cNvPicPr/>
          <p:nvPr/>
        </p:nvPicPr>
        <p:blipFill>
          <a:blip r:embed="rId2"/>
          <a:stretch/>
        </p:blipFill>
        <p:spPr>
          <a:xfrm>
            <a:off x="6096960" y="3402720"/>
            <a:ext cx="2849760" cy="1196640"/>
          </a:xfrm>
          <a:prstGeom prst="rect">
            <a:avLst/>
          </a:prstGeom>
          <a:ln w="0">
            <a:noFill/>
          </a:ln>
        </p:spPr>
      </p:pic>
      <p:pic>
        <p:nvPicPr>
          <p:cNvPr id="280" name="Google Shape;167;p25" descr=""/>
          <p:cNvPicPr/>
          <p:nvPr/>
        </p:nvPicPr>
        <p:blipFill>
          <a:blip r:embed="rId3"/>
          <a:stretch/>
        </p:blipFill>
        <p:spPr>
          <a:xfrm>
            <a:off x="7382160" y="3124440"/>
            <a:ext cx="1702080" cy="95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Imagem 2" descr=""/>
          <p:cNvPicPr/>
          <p:nvPr/>
        </p:nvPicPr>
        <p:blipFill>
          <a:blip r:embed="rId1"/>
          <a:srcRect l="0" t="0" r="49994" b="6334"/>
          <a:stretch/>
        </p:blipFill>
        <p:spPr>
          <a:xfrm>
            <a:off x="2870640" y="0"/>
            <a:ext cx="6273000" cy="4815000"/>
          </a:xfrm>
          <a:prstGeom prst="rect">
            <a:avLst/>
          </a:prstGeom>
          <a:ln w="0">
            <a:noFill/>
          </a:ln>
        </p:spPr>
      </p:pic>
      <p:sp>
        <p:nvSpPr>
          <p:cNvPr id="282" name="CaixaDeTexto 3"/>
          <p:cNvSpPr/>
          <p:nvPr/>
        </p:nvSpPr>
        <p:spPr>
          <a:xfrm>
            <a:off x="435960" y="1329120"/>
            <a:ext cx="217944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IDE: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VisualCodeStudio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VSCode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aixaDeTexto 1"/>
          <p:cNvSpPr/>
          <p:nvPr/>
        </p:nvSpPr>
        <p:spPr>
          <a:xfrm>
            <a:off x="2318040" y="1339560"/>
            <a:ext cx="44013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Na IDE do VsCode é possível instalar os compiladores python e R. 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84" name="Imagem 3" descr=""/>
          <p:cNvPicPr/>
          <p:nvPr/>
        </p:nvPicPr>
        <p:blipFill>
          <a:blip r:embed="rId1"/>
          <a:srcRect l="87317" t="49995" r="0" b="0"/>
          <a:stretch/>
        </p:blipFill>
        <p:spPr>
          <a:xfrm>
            <a:off x="6975000" y="577800"/>
            <a:ext cx="1881720" cy="417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172;p26" descr=""/>
          <p:cNvPicPr/>
          <p:nvPr/>
        </p:nvPicPr>
        <p:blipFill>
          <a:blip r:embed="rId1"/>
          <a:stretch/>
        </p:blipFill>
        <p:spPr>
          <a:xfrm>
            <a:off x="248040" y="1352520"/>
            <a:ext cx="2005560" cy="1570680"/>
          </a:xfrm>
          <a:prstGeom prst="rect">
            <a:avLst/>
          </a:prstGeom>
          <a:ln w="0">
            <a:noFill/>
          </a:ln>
        </p:spPr>
      </p:pic>
      <p:pic>
        <p:nvPicPr>
          <p:cNvPr id="286" name="Google Shape;173;p26" descr=""/>
          <p:cNvPicPr/>
          <p:nvPr/>
        </p:nvPicPr>
        <p:blipFill>
          <a:blip r:embed="rId2"/>
          <a:srcRect l="0" t="0" r="0" b="7976"/>
          <a:stretch/>
        </p:blipFill>
        <p:spPr>
          <a:xfrm>
            <a:off x="5088240" y="2797920"/>
            <a:ext cx="2005560" cy="1953360"/>
          </a:xfrm>
          <a:prstGeom prst="rect">
            <a:avLst/>
          </a:prstGeom>
          <a:ln w="0">
            <a:noFill/>
          </a:ln>
        </p:spPr>
      </p:pic>
      <p:pic>
        <p:nvPicPr>
          <p:cNvPr id="287" name="Google Shape;174;p26" descr=""/>
          <p:cNvPicPr/>
          <p:nvPr/>
        </p:nvPicPr>
        <p:blipFill>
          <a:blip r:embed="rId3"/>
          <a:stretch/>
        </p:blipFill>
        <p:spPr>
          <a:xfrm>
            <a:off x="248040" y="3412440"/>
            <a:ext cx="3116160" cy="1351800"/>
          </a:xfrm>
          <a:prstGeom prst="rect">
            <a:avLst/>
          </a:prstGeom>
          <a:ln w="0">
            <a:noFill/>
          </a:ln>
        </p:spPr>
      </p:pic>
      <p:pic>
        <p:nvPicPr>
          <p:cNvPr id="288" name="Google Shape;175;p26" descr=""/>
          <p:cNvPicPr/>
          <p:nvPr/>
        </p:nvPicPr>
        <p:blipFill>
          <a:blip r:embed="rId4"/>
          <a:stretch/>
        </p:blipFill>
        <p:spPr>
          <a:xfrm>
            <a:off x="3311640" y="1076400"/>
            <a:ext cx="1599120" cy="2122560"/>
          </a:xfrm>
          <a:prstGeom prst="rect">
            <a:avLst/>
          </a:prstGeom>
          <a:ln w="0">
            <a:noFill/>
          </a:ln>
        </p:spPr>
      </p:pic>
      <p:pic>
        <p:nvPicPr>
          <p:cNvPr id="289" name="Google Shape;176;p26" descr=""/>
          <p:cNvPicPr/>
          <p:nvPr/>
        </p:nvPicPr>
        <p:blipFill>
          <a:blip r:embed="rId5"/>
          <a:srcRect l="0" t="0" r="0" b="4254"/>
          <a:stretch/>
        </p:blipFill>
        <p:spPr>
          <a:xfrm>
            <a:off x="6948360" y="1017360"/>
            <a:ext cx="2122560" cy="2122560"/>
          </a:xfrm>
          <a:prstGeom prst="rect">
            <a:avLst/>
          </a:prstGeom>
          <a:ln w="0">
            <a:noFill/>
          </a:ln>
        </p:spPr>
      </p:pic>
      <p:sp>
        <p:nvSpPr>
          <p:cNvPr id="290" name="Google Shape;177;p26"/>
          <p:cNvSpPr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Algoritmo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182;p27"/>
          <p:cNvSpPr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Algoritmo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92" name="Google Shape;183;p27"/>
          <p:cNvSpPr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3" name="Google Shape;184;p27" descr="ENTRA ——-&gt; PROCESSAMENTO ——–&gt; SAIDA | TEC INFO"/>
          <p:cNvPicPr/>
          <p:nvPr/>
        </p:nvPicPr>
        <p:blipFill>
          <a:blip r:embed="rId1"/>
          <a:srcRect l="0" t="10983" r="0" b="0"/>
          <a:stretch/>
        </p:blipFill>
        <p:spPr>
          <a:xfrm>
            <a:off x="311760" y="1419480"/>
            <a:ext cx="8400600" cy="2882520"/>
          </a:xfrm>
          <a:prstGeom prst="rect">
            <a:avLst/>
          </a:prstGeom>
          <a:ln w="0">
            <a:noFill/>
          </a:ln>
        </p:spPr>
      </p:pic>
      <p:pic>
        <p:nvPicPr>
          <p:cNvPr id="294" name="Google Shape;185;p27" descr=""/>
          <p:cNvPicPr/>
          <p:nvPr/>
        </p:nvPicPr>
        <p:blipFill>
          <a:blip r:embed="rId2"/>
          <a:stretch/>
        </p:blipFill>
        <p:spPr>
          <a:xfrm>
            <a:off x="367920" y="1748520"/>
            <a:ext cx="871200" cy="572400"/>
          </a:xfrm>
          <a:prstGeom prst="rect">
            <a:avLst/>
          </a:prstGeom>
          <a:ln w="0">
            <a:noFill/>
          </a:ln>
        </p:spPr>
      </p:pic>
      <p:pic>
        <p:nvPicPr>
          <p:cNvPr id="295" name="Google Shape;186;p27" descr=""/>
          <p:cNvPicPr/>
          <p:nvPr/>
        </p:nvPicPr>
        <p:blipFill>
          <a:blip r:embed="rId3"/>
          <a:stretch/>
        </p:blipFill>
        <p:spPr>
          <a:xfrm>
            <a:off x="311760" y="3430800"/>
            <a:ext cx="796320" cy="796320"/>
          </a:xfrm>
          <a:prstGeom prst="rect">
            <a:avLst/>
          </a:prstGeom>
          <a:ln w="0">
            <a:noFill/>
          </a:ln>
        </p:spPr>
      </p:pic>
      <p:pic>
        <p:nvPicPr>
          <p:cNvPr id="296" name="Google Shape;187;p27" descr=""/>
          <p:cNvPicPr/>
          <p:nvPr/>
        </p:nvPicPr>
        <p:blipFill>
          <a:blip r:embed="rId4"/>
          <a:stretch/>
        </p:blipFill>
        <p:spPr>
          <a:xfrm>
            <a:off x="1450080" y="3366360"/>
            <a:ext cx="796320" cy="796320"/>
          </a:xfrm>
          <a:prstGeom prst="rect">
            <a:avLst/>
          </a:prstGeom>
          <a:ln w="0">
            <a:noFill/>
          </a:ln>
        </p:spPr>
      </p:pic>
      <p:pic>
        <p:nvPicPr>
          <p:cNvPr id="297" name="Google Shape;188;p27" descr=""/>
          <p:cNvPicPr/>
          <p:nvPr/>
        </p:nvPicPr>
        <p:blipFill>
          <a:blip r:embed="rId5"/>
          <a:srcRect l="0" t="0" r="0" b="7976"/>
          <a:stretch/>
        </p:blipFill>
        <p:spPr>
          <a:xfrm>
            <a:off x="2975040" y="4010400"/>
            <a:ext cx="796320" cy="775800"/>
          </a:xfrm>
          <a:prstGeom prst="rect">
            <a:avLst/>
          </a:prstGeom>
          <a:ln w="0">
            <a:noFill/>
          </a:ln>
        </p:spPr>
      </p:pic>
      <p:pic>
        <p:nvPicPr>
          <p:cNvPr id="298" name="Google Shape;189;p27" descr=""/>
          <p:cNvPicPr/>
          <p:nvPr/>
        </p:nvPicPr>
        <p:blipFill>
          <a:blip r:embed="rId6"/>
          <a:stretch/>
        </p:blipFill>
        <p:spPr>
          <a:xfrm>
            <a:off x="2751480" y="1152360"/>
            <a:ext cx="652680" cy="866520"/>
          </a:xfrm>
          <a:prstGeom prst="rect">
            <a:avLst/>
          </a:prstGeom>
          <a:ln w="0">
            <a:noFill/>
          </a:ln>
        </p:spPr>
      </p:pic>
      <p:pic>
        <p:nvPicPr>
          <p:cNvPr id="299" name="Google Shape;190;p27" descr=""/>
          <p:cNvPicPr/>
          <p:nvPr/>
        </p:nvPicPr>
        <p:blipFill>
          <a:blip r:embed="rId7"/>
          <a:srcRect l="0" t="0" r="0" b="4254"/>
          <a:stretch/>
        </p:blipFill>
        <p:spPr>
          <a:xfrm>
            <a:off x="5411520" y="1017720"/>
            <a:ext cx="796320" cy="796320"/>
          </a:xfrm>
          <a:prstGeom prst="rect">
            <a:avLst/>
          </a:prstGeom>
          <a:ln w="0">
            <a:noFill/>
          </a:ln>
        </p:spPr>
      </p:pic>
      <p:pic>
        <p:nvPicPr>
          <p:cNvPr id="300" name="Google Shape;191;p27" descr=""/>
          <p:cNvPicPr/>
          <p:nvPr/>
        </p:nvPicPr>
        <p:blipFill>
          <a:blip r:embed="rId8"/>
          <a:stretch/>
        </p:blipFill>
        <p:spPr>
          <a:xfrm>
            <a:off x="8035560" y="1524600"/>
            <a:ext cx="796320" cy="796320"/>
          </a:xfrm>
          <a:prstGeom prst="rect">
            <a:avLst/>
          </a:prstGeom>
          <a:ln w="0">
            <a:noFill/>
          </a:ln>
        </p:spPr>
      </p:pic>
      <p:pic>
        <p:nvPicPr>
          <p:cNvPr id="301" name="Google Shape;192;p27" descr=""/>
          <p:cNvPicPr/>
          <p:nvPr/>
        </p:nvPicPr>
        <p:blipFill>
          <a:blip r:embed="rId9"/>
          <a:stretch/>
        </p:blipFill>
        <p:spPr>
          <a:xfrm>
            <a:off x="7950600" y="3458520"/>
            <a:ext cx="652680" cy="741240"/>
          </a:xfrm>
          <a:prstGeom prst="rect">
            <a:avLst/>
          </a:prstGeom>
          <a:ln w="0">
            <a:noFill/>
          </a:ln>
        </p:spPr>
      </p:pic>
      <p:pic>
        <p:nvPicPr>
          <p:cNvPr id="302" name="Google Shape;193;p27" descr=""/>
          <p:cNvPicPr/>
          <p:nvPr/>
        </p:nvPicPr>
        <p:blipFill>
          <a:blip r:embed="rId10"/>
          <a:srcRect l="0" t="0" r="0" b="7874"/>
          <a:stretch/>
        </p:blipFill>
        <p:spPr>
          <a:xfrm>
            <a:off x="6805440" y="1579680"/>
            <a:ext cx="752400" cy="741240"/>
          </a:xfrm>
          <a:prstGeom prst="rect">
            <a:avLst/>
          </a:prstGeom>
          <a:ln w="0">
            <a:noFill/>
          </a:ln>
        </p:spPr>
      </p:pic>
      <p:sp>
        <p:nvSpPr>
          <p:cNvPr id="303" name="Google Shape;194;p27"/>
          <p:cNvSpPr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4E9E388-704E-40F7-8FF8-4B0147EA3E59}" type="slidenum">
              <a:rPr b="0" lang="pt-BR" sz="1000" spc="-1" strike="noStrike">
                <a:solidFill>
                  <a:srgbClr val="666666"/>
                </a:solidFill>
                <a:latin typeface="Proxima Nova"/>
                <a:ea typeface="Proxima Nova"/>
              </a:rPr>
              <a:t>&lt;número&gt;</a:t>
            </a:fld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199;p28"/>
          <p:cNvSpPr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Exemplo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305" name="Google Shape;200;p28"/>
          <p:cNvSpPr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pt-BR" sz="2100" spc="-1" strike="noStrike">
                <a:solidFill>
                  <a:srgbClr val="666666"/>
                </a:solidFill>
                <a:latin typeface="Proxima Nova"/>
                <a:ea typeface="Proxima Nova"/>
              </a:rPr>
              <a:t>Calcular média de aluno que realizou 3 avaliações.</a:t>
            </a:r>
            <a:endParaRPr b="0" lang="pt-BR" sz="2100" spc="-1" strike="noStrike">
              <a:latin typeface="Arial"/>
            </a:endParaRPr>
          </a:p>
        </p:txBody>
      </p:sp>
      <p:sp>
        <p:nvSpPr>
          <p:cNvPr id="306" name="Google Shape;201;p28"/>
          <p:cNvSpPr/>
          <p:nvPr/>
        </p:nvSpPr>
        <p:spPr>
          <a:xfrm>
            <a:off x="458640" y="1958400"/>
            <a:ext cx="401508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900" spc="-1" strike="noStrike">
                <a:solidFill>
                  <a:srgbClr val="000000"/>
                </a:solidFill>
                <a:latin typeface="Proxima Nova"/>
                <a:ea typeface="Proxima Nova"/>
              </a:rPr>
              <a:t>ENTRADA</a:t>
            </a:r>
            <a:endParaRPr b="0" lang="pt-BR" sz="1900" spc="-1" strike="noStrike">
              <a:latin typeface="Arial"/>
            </a:endParaRPr>
          </a:p>
        </p:txBody>
      </p:sp>
      <p:sp>
        <p:nvSpPr>
          <p:cNvPr id="307" name="Google Shape;202;p28"/>
          <p:cNvSpPr/>
          <p:nvPr/>
        </p:nvSpPr>
        <p:spPr>
          <a:xfrm>
            <a:off x="3612960" y="1984320"/>
            <a:ext cx="668880" cy="520200"/>
          </a:xfrm>
          <a:prstGeom prst="rect">
            <a:avLst/>
          </a:pr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AV1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08" name="Google Shape;203;p28"/>
          <p:cNvSpPr/>
          <p:nvPr/>
        </p:nvSpPr>
        <p:spPr>
          <a:xfrm>
            <a:off x="4186800" y="1984320"/>
            <a:ext cx="668880" cy="520200"/>
          </a:xfrm>
          <a:prstGeom prst="rect">
            <a:avLst/>
          </a:pr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AV2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09" name="Google Shape;204;p28"/>
          <p:cNvSpPr/>
          <p:nvPr/>
        </p:nvSpPr>
        <p:spPr>
          <a:xfrm>
            <a:off x="4780080" y="1984320"/>
            <a:ext cx="668880" cy="520200"/>
          </a:xfrm>
          <a:prstGeom prst="rect">
            <a:avLst/>
          </a:pr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AV3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10" name="Google Shape;205;p28"/>
          <p:cNvSpPr/>
          <p:nvPr/>
        </p:nvSpPr>
        <p:spPr>
          <a:xfrm>
            <a:off x="458640" y="2779920"/>
            <a:ext cx="401508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900" spc="-1" strike="noStrike">
                <a:solidFill>
                  <a:srgbClr val="000000"/>
                </a:solidFill>
                <a:latin typeface="Proxima Nova"/>
                <a:ea typeface="Proxima Nova"/>
              </a:rPr>
              <a:t>PROCESSAMENTO</a:t>
            </a:r>
            <a:endParaRPr b="0" lang="pt-BR" sz="1900" spc="-1" strike="noStrike">
              <a:latin typeface="Arial"/>
            </a:endParaRPr>
          </a:p>
        </p:txBody>
      </p:sp>
      <p:sp>
        <p:nvSpPr>
          <p:cNvPr id="311" name="Google Shape;206;p28"/>
          <p:cNvSpPr/>
          <p:nvPr/>
        </p:nvSpPr>
        <p:spPr>
          <a:xfrm>
            <a:off x="3612960" y="2805840"/>
            <a:ext cx="3327120" cy="520200"/>
          </a:xfrm>
          <a:prstGeom prst="rect">
            <a:avLst/>
          </a:pr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RESULTADO = (AV1 + AV2 + AV3) / 3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12" name="Google Shape;207;p28"/>
          <p:cNvSpPr/>
          <p:nvPr/>
        </p:nvSpPr>
        <p:spPr>
          <a:xfrm>
            <a:off x="458640" y="3627720"/>
            <a:ext cx="401508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900" spc="-1" strike="noStrike">
                <a:solidFill>
                  <a:srgbClr val="000000"/>
                </a:solidFill>
                <a:latin typeface="Proxima Nova"/>
                <a:ea typeface="Proxima Nova"/>
              </a:rPr>
              <a:t>SAÍDA</a:t>
            </a:r>
            <a:endParaRPr b="0" lang="pt-BR" sz="1900" spc="-1" strike="noStrike">
              <a:latin typeface="Arial"/>
            </a:endParaRPr>
          </a:p>
        </p:txBody>
      </p:sp>
      <p:sp>
        <p:nvSpPr>
          <p:cNvPr id="313" name="Google Shape;208;p28"/>
          <p:cNvSpPr/>
          <p:nvPr/>
        </p:nvSpPr>
        <p:spPr>
          <a:xfrm>
            <a:off x="3612960" y="3601440"/>
            <a:ext cx="1836000" cy="520200"/>
          </a:xfrm>
          <a:prstGeom prst="rect">
            <a:avLst/>
          </a:pr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RESULTADO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14" name="Google Shape;209;p28"/>
          <p:cNvSpPr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A28A8BC-AFD4-432E-A120-D4BF14B63770}" type="slidenum">
              <a:rPr b="0" lang="pt-BR" sz="1000" spc="-1" strike="noStrike">
                <a:solidFill>
                  <a:srgbClr val="666666"/>
                </a:solidFill>
                <a:latin typeface="Proxima Nova"/>
                <a:ea typeface="Proxima Nova"/>
              </a:rPr>
              <a:t>&lt;número&gt;</a:t>
            </a:fld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" dur="indefinite" restart="never" nodeType="tmRoot">
          <p:childTnLst>
            <p:seq>
              <p:cTn id="61" dur="indefinite" nodeType="mainSeq">
                <p:childTnLst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6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214;p29"/>
          <p:cNvSpPr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Exemplo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316" name="Google Shape;215;p29"/>
          <p:cNvSpPr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Google Shape;216;p29"/>
          <p:cNvSpPr/>
          <p:nvPr/>
        </p:nvSpPr>
        <p:spPr>
          <a:xfrm>
            <a:off x="819000" y="1435320"/>
            <a:ext cx="7505280" cy="24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30120">
              <a:lnSpc>
                <a:spcPct val="115000"/>
              </a:lnSpc>
              <a:buClr>
                <a:srgbClr val="233a44"/>
              </a:buClr>
              <a:buFont typeface="Calibri"/>
              <a:buChar char="●"/>
            </a:pPr>
            <a:r>
              <a:rPr b="1" lang="pt-BR" sz="1600" spc="-1" strike="noStrike">
                <a:solidFill>
                  <a:srgbClr val="233a44"/>
                </a:solidFill>
                <a:latin typeface="Calibri"/>
                <a:ea typeface="Calibri"/>
              </a:rPr>
              <a:t>Cálculo de Idade</a:t>
            </a:r>
            <a:endParaRPr b="0" lang="pt-BR" sz="1600" spc="-1" strike="noStrike"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233a44"/>
              </a:buClr>
              <a:buFont typeface="Calibri"/>
              <a:buChar char="○"/>
            </a:pPr>
            <a:r>
              <a:rPr b="0" lang="pt-BR" sz="1600" spc="-1" strike="noStrike">
                <a:solidFill>
                  <a:srgbClr val="233a44"/>
                </a:solidFill>
                <a:latin typeface="Calibri"/>
                <a:ea typeface="Calibri"/>
              </a:rPr>
              <a:t>Entradas?</a:t>
            </a:r>
            <a:endParaRPr b="0" lang="pt-BR" sz="1600" spc="-1" strike="noStrike"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233a44"/>
              </a:buClr>
              <a:buFont typeface="Calibri"/>
              <a:buChar char="○"/>
            </a:pPr>
            <a:r>
              <a:rPr b="0" lang="pt-BR" sz="1600" spc="-1" strike="noStrike">
                <a:solidFill>
                  <a:srgbClr val="233a44"/>
                </a:solidFill>
                <a:latin typeface="Calibri"/>
                <a:ea typeface="Calibri"/>
              </a:rPr>
              <a:t>Processamento?</a:t>
            </a:r>
            <a:endParaRPr b="0" lang="pt-BR" sz="1600" spc="-1" strike="noStrike"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233a44"/>
              </a:buClr>
              <a:buFont typeface="Calibri"/>
              <a:buChar char="○"/>
            </a:pPr>
            <a:r>
              <a:rPr b="0" lang="pt-BR" sz="1600" spc="-1" strike="noStrike">
                <a:solidFill>
                  <a:srgbClr val="233a44"/>
                </a:solidFill>
                <a:latin typeface="Calibri"/>
                <a:ea typeface="Calibri"/>
              </a:rPr>
              <a:t>Saída</a:t>
            </a:r>
            <a:endParaRPr b="0" lang="pt-BR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233a44"/>
              </a:buClr>
              <a:buFont typeface="Calibri"/>
              <a:buChar char="●"/>
            </a:pPr>
            <a:r>
              <a:rPr b="1" lang="pt-BR" sz="1600" spc="-1" strike="noStrike">
                <a:solidFill>
                  <a:srgbClr val="233a44"/>
                </a:solidFill>
                <a:latin typeface="Calibri"/>
                <a:ea typeface="Calibri"/>
              </a:rPr>
              <a:t>Cálculo de IMC</a:t>
            </a:r>
            <a:endParaRPr b="0" lang="pt-BR" sz="1600" spc="-1" strike="noStrike"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233a44"/>
              </a:buClr>
              <a:buFont typeface="Calibri"/>
              <a:buChar char="○"/>
            </a:pPr>
            <a:r>
              <a:rPr b="0" lang="pt-BR" sz="1600" spc="-1" strike="noStrike">
                <a:solidFill>
                  <a:srgbClr val="233a44"/>
                </a:solidFill>
                <a:latin typeface="Calibri"/>
                <a:ea typeface="Calibri"/>
              </a:rPr>
              <a:t>Entradas?</a:t>
            </a:r>
            <a:endParaRPr b="0" lang="pt-BR" sz="1600" spc="-1" strike="noStrike"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233a44"/>
              </a:buClr>
              <a:buFont typeface="Calibri"/>
              <a:buChar char="○"/>
            </a:pPr>
            <a:r>
              <a:rPr b="0" lang="pt-BR" sz="1600" spc="-1" strike="noStrike">
                <a:solidFill>
                  <a:srgbClr val="233a44"/>
                </a:solidFill>
                <a:latin typeface="Calibri"/>
                <a:ea typeface="Calibri"/>
              </a:rPr>
              <a:t>Processamento?</a:t>
            </a:r>
            <a:endParaRPr b="0" lang="pt-BR" sz="1600" spc="-1" strike="noStrike"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233a44"/>
              </a:buClr>
              <a:buFont typeface="Calibri"/>
              <a:buChar char="○"/>
            </a:pPr>
            <a:r>
              <a:rPr b="0" lang="pt-BR" sz="1600" spc="-1" strike="noStrike">
                <a:solidFill>
                  <a:srgbClr val="233a44"/>
                </a:solidFill>
                <a:latin typeface="Calibri"/>
                <a:ea typeface="Calibri"/>
              </a:rPr>
              <a:t>Saída?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18" name="Google Shape;217;p29"/>
          <p:cNvSpPr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BCC8845-476F-41F2-8C8E-A986F7F1AEDC}" type="slidenum">
              <a:rPr b="0" lang="pt-BR" sz="1000" spc="-1" strike="noStrike">
                <a:solidFill>
                  <a:srgbClr val="666666"/>
                </a:solidFill>
                <a:latin typeface="Proxima Nova"/>
                <a:ea typeface="Proxima Nova"/>
              </a:rPr>
              <a:t>&lt;número&gt;</a:t>
            </a:fld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223;p30"/>
          <p:cNvSpPr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20" name="Google Shape;224;p30"/>
          <p:cNvGraphicFramePr/>
          <p:nvPr/>
        </p:nvGraphicFramePr>
        <p:xfrm>
          <a:off x="952560" y="2000160"/>
          <a:ext cx="5476680" cy="1142640"/>
        </p:xfrm>
        <a:graphic>
          <a:graphicData uri="http://schemas.openxmlformats.org/drawingml/2006/table">
            <a:tbl>
              <a:tblPr/>
              <a:tblGrid>
                <a:gridCol w="1825560"/>
                <a:gridCol w="1701000"/>
                <a:gridCol w="1950120"/>
              </a:tblGrid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data_nascimento</a:t>
                      </a:r>
                      <a:endParaRPr b="0" lang="pt-BR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02-12-2000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data_atual</a:t>
                      </a:r>
                      <a:endParaRPr b="0" lang="pt-BR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30-01-2023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operação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2000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2023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2023-2000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0880">
                <a:tc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21" name="CaixaDeTexto 4"/>
          <p:cNvSpPr/>
          <p:nvPr/>
        </p:nvSpPr>
        <p:spPr>
          <a:xfrm>
            <a:off x="952560" y="736200"/>
            <a:ext cx="23601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idade</a:t>
            </a:r>
            <a:endParaRPr b="0" lang="pt-BR" sz="1400" spc="-1" strike="noStrike">
              <a:latin typeface="Arial"/>
            </a:endParaRPr>
          </a:p>
        </p:txBody>
      </p:sp>
      <p:graphicFrame>
        <p:nvGraphicFramePr>
          <p:cNvPr id="322" name="Tabela 5"/>
          <p:cNvGraphicFramePr/>
          <p:nvPr/>
        </p:nvGraphicFramePr>
        <p:xfrm>
          <a:off x="6429600" y="2000160"/>
          <a:ext cx="2577240" cy="1142640"/>
        </p:xfrm>
        <a:graphic>
          <a:graphicData uri="http://schemas.openxmlformats.org/drawingml/2006/table">
            <a:tbl>
              <a:tblPr/>
              <a:tblGrid>
                <a:gridCol w="2577240"/>
              </a:tblGrid>
              <a:tr h="60876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Idade</a:t>
                      </a:r>
                      <a:endParaRPr b="0" lang="pt-BR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pt-BR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9564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23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0880">
                <a:tc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23" name="CaixaDeTexto 6"/>
          <p:cNvSpPr/>
          <p:nvPr/>
        </p:nvSpPr>
        <p:spPr>
          <a:xfrm>
            <a:off x="952560" y="1669680"/>
            <a:ext cx="1875240" cy="30348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entrada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24" name="CaixaDeTexto 7"/>
          <p:cNvSpPr/>
          <p:nvPr/>
        </p:nvSpPr>
        <p:spPr>
          <a:xfrm>
            <a:off x="6429600" y="1692360"/>
            <a:ext cx="2577240" cy="30348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saída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25" name="CaixaDeTexto 8"/>
          <p:cNvSpPr/>
          <p:nvPr/>
        </p:nvSpPr>
        <p:spPr>
          <a:xfrm>
            <a:off x="2828160" y="1677240"/>
            <a:ext cx="3600720" cy="30348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processamento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6" name="Google Shape;224;p30"/>
          <p:cNvGraphicFramePr/>
          <p:nvPr/>
        </p:nvGraphicFramePr>
        <p:xfrm>
          <a:off x="952560" y="2000160"/>
          <a:ext cx="5581800" cy="1142640"/>
        </p:xfrm>
        <a:graphic>
          <a:graphicData uri="http://schemas.openxmlformats.org/drawingml/2006/table">
            <a:tbl>
              <a:tblPr/>
              <a:tblGrid>
                <a:gridCol w="1860480"/>
                <a:gridCol w="1860480"/>
                <a:gridCol w="1860840"/>
              </a:tblGrid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peso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altura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processamento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70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1.70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70/1.70**2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0880">
                <a:tc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27" name="CaixaDeTexto 2"/>
          <p:cNvSpPr/>
          <p:nvPr/>
        </p:nvSpPr>
        <p:spPr>
          <a:xfrm>
            <a:off x="1360800" y="3753360"/>
            <a:ext cx="183924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imc=peso/altura**2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28" name="CaixaDeTexto 3"/>
          <p:cNvSpPr/>
          <p:nvPr/>
        </p:nvSpPr>
        <p:spPr>
          <a:xfrm>
            <a:off x="1477800" y="1286640"/>
            <a:ext cx="23601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imc</a:t>
            </a:r>
            <a:endParaRPr b="0" lang="pt-BR" sz="1400" spc="-1" strike="noStrike">
              <a:latin typeface="Arial"/>
            </a:endParaRPr>
          </a:p>
        </p:txBody>
      </p:sp>
      <p:graphicFrame>
        <p:nvGraphicFramePr>
          <p:cNvPr id="329" name="Tabela 4"/>
          <p:cNvGraphicFramePr/>
          <p:nvPr/>
        </p:nvGraphicFramePr>
        <p:xfrm>
          <a:off x="6534720" y="1977480"/>
          <a:ext cx="2577240" cy="1142640"/>
        </p:xfrm>
        <a:graphic>
          <a:graphicData uri="http://schemas.openxmlformats.org/drawingml/2006/table">
            <a:tbl>
              <a:tblPr/>
              <a:tblGrid>
                <a:gridCol w="2577240"/>
              </a:tblGrid>
              <a:tr h="39564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imc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9564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24.2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0880">
                <a:tc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30" name="CaixaDeTexto 5"/>
          <p:cNvSpPr/>
          <p:nvPr/>
        </p:nvSpPr>
        <p:spPr>
          <a:xfrm>
            <a:off x="952560" y="1669680"/>
            <a:ext cx="3736080" cy="30348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entrada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31" name="CaixaDeTexto 7"/>
          <p:cNvSpPr/>
          <p:nvPr/>
        </p:nvSpPr>
        <p:spPr>
          <a:xfrm>
            <a:off x="6534720" y="1681200"/>
            <a:ext cx="2577240" cy="30348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saída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O que é ser programador?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Google Shape;47;p9"/>
          <p:cNvSpPr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Entender e mapear os problemas dos usuários para resolver através de um sistema computacional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Criar sistemas que se comunique com o usuário final;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Passar </a:t>
            </a:r>
            <a:r>
              <a:rPr b="1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instruções </a:t>
            </a: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para o computador de como se comportar a cada interação do usuário;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26" name="Google Shape;48;p9" descr=""/>
          <p:cNvPicPr/>
          <p:nvPr/>
        </p:nvPicPr>
        <p:blipFill>
          <a:blip r:embed="rId1"/>
          <a:stretch/>
        </p:blipFill>
        <p:spPr>
          <a:xfrm>
            <a:off x="5416200" y="2972880"/>
            <a:ext cx="2811600" cy="1802160"/>
          </a:xfrm>
          <a:prstGeom prst="rect">
            <a:avLst/>
          </a:prstGeom>
          <a:ln w="0">
            <a:noFill/>
          </a:ln>
        </p:spPr>
      </p:pic>
      <p:pic>
        <p:nvPicPr>
          <p:cNvPr id="227" name="Google Shape;49;p9" descr=""/>
          <p:cNvPicPr/>
          <p:nvPr/>
        </p:nvPicPr>
        <p:blipFill>
          <a:blip r:embed="rId2"/>
          <a:stretch/>
        </p:blipFill>
        <p:spPr>
          <a:xfrm>
            <a:off x="311760" y="2972880"/>
            <a:ext cx="3003480" cy="150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182;p27"/>
          <p:cNvSpPr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Algoritmo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333" name="Imagem 3" descr=""/>
          <p:cNvPicPr/>
          <p:nvPr/>
        </p:nvPicPr>
        <p:blipFill>
          <a:blip r:embed="rId1"/>
          <a:srcRect l="18137" t="36580" r="23718" b="30320"/>
          <a:stretch/>
        </p:blipFill>
        <p:spPr>
          <a:xfrm>
            <a:off x="627480" y="1127160"/>
            <a:ext cx="8073720" cy="258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m 2" descr=""/>
          <p:cNvPicPr/>
          <p:nvPr/>
        </p:nvPicPr>
        <p:blipFill>
          <a:blip r:embed="rId1"/>
          <a:srcRect l="17788" t="36781" r="23834" b="28666"/>
          <a:stretch/>
        </p:blipFill>
        <p:spPr>
          <a:xfrm>
            <a:off x="956880" y="1297080"/>
            <a:ext cx="7357320" cy="2447280"/>
          </a:xfrm>
          <a:prstGeom prst="rect">
            <a:avLst/>
          </a:prstGeom>
          <a:ln w="0">
            <a:noFill/>
          </a:ln>
        </p:spPr>
      </p:pic>
      <p:sp>
        <p:nvSpPr>
          <p:cNvPr id="335" name="Google Shape;182;p27"/>
          <p:cNvSpPr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Algoritmo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Imagem 2" descr=""/>
          <p:cNvPicPr/>
          <p:nvPr/>
        </p:nvPicPr>
        <p:blipFill>
          <a:blip r:embed="rId1"/>
          <a:srcRect l="18137" t="38233" r="24066" b="23706"/>
          <a:stretch/>
        </p:blipFill>
        <p:spPr>
          <a:xfrm>
            <a:off x="988920" y="1201320"/>
            <a:ext cx="7638840" cy="2827800"/>
          </a:xfrm>
          <a:prstGeom prst="rect">
            <a:avLst/>
          </a:prstGeom>
          <a:ln w="0">
            <a:noFill/>
          </a:ln>
        </p:spPr>
      </p:pic>
      <p:sp>
        <p:nvSpPr>
          <p:cNvPr id="337" name="Google Shape;182;p27"/>
          <p:cNvSpPr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Algoritmo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Imagem 2" descr=""/>
          <p:cNvPicPr/>
          <p:nvPr/>
        </p:nvPicPr>
        <p:blipFill>
          <a:blip r:embed="rId1"/>
          <a:srcRect l="18021" t="25615" r="24066" b="33219"/>
          <a:stretch/>
        </p:blipFill>
        <p:spPr>
          <a:xfrm>
            <a:off x="967680" y="1254600"/>
            <a:ext cx="7476480" cy="2987280"/>
          </a:xfrm>
          <a:prstGeom prst="rect">
            <a:avLst/>
          </a:prstGeom>
          <a:ln w="0">
            <a:noFill/>
          </a:ln>
        </p:spPr>
      </p:pic>
      <p:sp>
        <p:nvSpPr>
          <p:cNvPr id="339" name="Google Shape;182;p27"/>
          <p:cNvSpPr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Algoritmo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Imagem 2" descr=""/>
          <p:cNvPicPr/>
          <p:nvPr/>
        </p:nvPicPr>
        <p:blipFill>
          <a:blip r:embed="rId1"/>
          <a:srcRect l="18021" t="24995" r="23834" b="24326"/>
          <a:stretch/>
        </p:blipFill>
        <p:spPr>
          <a:xfrm>
            <a:off x="754920" y="1269360"/>
            <a:ext cx="6783120" cy="3323520"/>
          </a:xfrm>
          <a:prstGeom prst="rect">
            <a:avLst/>
          </a:prstGeom>
          <a:ln w="0">
            <a:noFill/>
          </a:ln>
        </p:spPr>
      </p:pic>
      <p:sp>
        <p:nvSpPr>
          <p:cNvPr id="341" name="Google Shape;182;p27"/>
          <p:cNvSpPr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Algoritmo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182;p27"/>
          <p:cNvSpPr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Algoritmo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343" name="CaixaDeTexto 3"/>
          <p:cNvSpPr/>
          <p:nvPr/>
        </p:nvSpPr>
        <p:spPr>
          <a:xfrm>
            <a:off x="468000" y="1201320"/>
            <a:ext cx="6953400" cy="328716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Montar um algoritmo que calcule quanto ganha um programador por mês.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Algoritmo: Uso da instrução de saída imprima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Var: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Salário base : 2500  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Hora de programação: 80  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Hora extra: 120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Salário total Salário base, hora de programação, hora extra, quantidade de horas trabalhadas, quantidade de horas extra trabalhadas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Início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Salário total&lt;- salário base+ hora de programação x quantidade de horas trabalhadas + hora extra x quantidade de horas extra trabalhadas.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Imprima Salário total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Fim do Algoritmo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230;p31"/>
          <p:cNvSpPr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Variável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345" name="Google Shape;231;p31"/>
          <p:cNvSpPr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Espaços de memória reservados para guardar dados de vários tipos (numéricos, alfanuméricos, lógico, etc)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Ex: Resultado (slide anterior)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6" name="Google Shape;232;p31"/>
          <p:cNvSpPr/>
          <p:nvPr/>
        </p:nvSpPr>
        <p:spPr>
          <a:xfrm>
            <a:off x="694080" y="2491200"/>
            <a:ext cx="7349400" cy="23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nota                 10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aluno           “Juliana”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prof            “Fran”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nota2                7.8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347" name="Google Shape;233;p31"/>
          <p:cNvSpPr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956A562-1D33-401A-A02A-AF42F5E1DB59}" type="slidenum">
              <a:rPr b="0" lang="pt-BR" sz="1000" spc="-1" strike="noStrike">
                <a:solidFill>
                  <a:srgbClr val="666666"/>
                </a:solidFill>
                <a:latin typeface="Proxima Nova"/>
                <a:ea typeface="Proxima Nova"/>
              </a:rPr>
              <a:t>&lt;número&gt;</a:t>
            </a:fld>
            <a:endParaRPr b="0" lang="pt-BR" sz="1000" spc="-1" strike="noStrike">
              <a:latin typeface="Arial"/>
            </a:endParaRPr>
          </a:p>
        </p:txBody>
      </p:sp>
      <p:sp>
        <p:nvSpPr>
          <p:cNvPr id="348" name="Google Shape;234;p31"/>
          <p:cNvSpPr/>
          <p:nvPr/>
        </p:nvSpPr>
        <p:spPr>
          <a:xfrm rot="10800000">
            <a:off x="1251000" y="2709000"/>
            <a:ext cx="40680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Google Shape;235;p31"/>
          <p:cNvSpPr/>
          <p:nvPr/>
        </p:nvSpPr>
        <p:spPr>
          <a:xfrm rot="10800000">
            <a:off x="1251000" y="3127680"/>
            <a:ext cx="40680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Google Shape;236;p31"/>
          <p:cNvSpPr/>
          <p:nvPr/>
        </p:nvSpPr>
        <p:spPr>
          <a:xfrm rot="10800000">
            <a:off x="1236600" y="3546360"/>
            <a:ext cx="40680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Google Shape;237;p31"/>
          <p:cNvSpPr/>
          <p:nvPr/>
        </p:nvSpPr>
        <p:spPr>
          <a:xfrm rot="10800000">
            <a:off x="1379520" y="3965400"/>
            <a:ext cx="40680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Google Shape;238;p31"/>
          <p:cNvSpPr/>
          <p:nvPr/>
        </p:nvSpPr>
        <p:spPr>
          <a:xfrm>
            <a:off x="3429360" y="2491200"/>
            <a:ext cx="7349400" cy="23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nota = 10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aluno = “Juliana”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prof = “Fran”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Proxima Nova"/>
                <a:ea typeface="Proxima Nova"/>
              </a:rPr>
              <a:t>nota2 =  7.8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353" name="CaixaDeTexto 1"/>
          <p:cNvSpPr/>
          <p:nvPr/>
        </p:nvSpPr>
        <p:spPr>
          <a:xfrm>
            <a:off x="694080" y="2275200"/>
            <a:ext cx="498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python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>
                <p:childTnLst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243;p32"/>
          <p:cNvSpPr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Variável - Regras e Recomendações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355" name="Google Shape;244;p32"/>
          <p:cNvSpPr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1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Para criar uma variável:</a:t>
            </a:r>
            <a:endParaRPr b="0" lang="pt-BR" sz="1800" spc="-1" strike="noStrike"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666666"/>
              </a:buClr>
              <a:buFont typeface="Proxima Nova"/>
              <a:buAutoNum type="alphaLcPeriod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Pense no </a:t>
            </a:r>
            <a:r>
              <a:rPr b="0" lang="pt-BR" sz="1800" spc="-1" strike="noStrike" u="sng">
                <a:solidFill>
                  <a:srgbClr val="666666"/>
                </a:solidFill>
                <a:uFillTx/>
                <a:latin typeface="Proxima Nova"/>
                <a:ea typeface="Proxima Nova"/>
              </a:rPr>
              <a:t>nome que represente o dado que ela vai armazenar</a:t>
            </a: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. Ex: nome, idade, nota, quantidadePessoas, ano_nascimento;</a:t>
            </a:r>
            <a:endParaRPr b="0" lang="pt-BR" sz="1800" spc="-1" strike="noStrike"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666666"/>
              </a:buClr>
              <a:buFont typeface="Proxima Nova"/>
              <a:buAutoNum type="alphaLcPeriod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Utilize um padrão durante todo o seu código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1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Regras:</a:t>
            </a:r>
            <a:endParaRPr b="0" lang="pt-BR" sz="1800" spc="-1" strike="noStrike"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666666"/>
              </a:buClr>
              <a:buFont typeface="Proxima Nova"/>
              <a:buAutoNum type="alphaLcPeriod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Não comece sua variável com números;</a:t>
            </a:r>
            <a:endParaRPr b="0" lang="pt-BR" sz="1800" spc="-1" strike="noStrike"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666666"/>
              </a:buClr>
              <a:buFont typeface="Proxima Nova"/>
              <a:buAutoNum type="alphaLcPeriod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Não separe os nomes (ex: quantidade de pessoas) </a:t>
            </a:r>
            <a:endParaRPr b="0" lang="pt-BR" sz="1800" spc="-1" strike="noStrike"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666666"/>
              </a:buClr>
              <a:buFont typeface="Proxima Nova"/>
              <a:buAutoNum type="alphaLcPeriod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O único caractere especial permitido é o  _ (underline)</a:t>
            </a:r>
            <a:endParaRPr b="0" lang="pt-BR" sz="1800" spc="-1" strike="noStrike">
              <a:latin typeface="Arial"/>
            </a:endParaRPr>
          </a:p>
          <a:p>
            <a:pPr lvl="1" marL="914400" indent="-343080">
              <a:lnSpc>
                <a:spcPct val="115000"/>
              </a:lnSpc>
              <a:buClr>
                <a:srgbClr val="666666"/>
              </a:buClr>
              <a:buFont typeface="Proxima Nova"/>
              <a:buAutoNum type="alphaLcPeriod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Letras maiúsculas se diferenciam das minúsculas em linguagens CaseSensitve. Por exemplo: inplace=True no python.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249;p33"/>
          <p:cNvSpPr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Variável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357" name="Google Shape;250;p33"/>
          <p:cNvSpPr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Espaços de memória reservados para guardar dados de vários tipos (numéricos, alfanuméricos, lógico, etc)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Ex: Resultado (slide anterior)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58" name="Google Shape;251;p33" descr=""/>
          <p:cNvPicPr/>
          <p:nvPr/>
        </p:nvPicPr>
        <p:blipFill>
          <a:blip r:embed="rId1"/>
          <a:stretch/>
        </p:blipFill>
        <p:spPr>
          <a:xfrm>
            <a:off x="1155240" y="2434320"/>
            <a:ext cx="6362280" cy="2009520"/>
          </a:xfrm>
          <a:prstGeom prst="rect">
            <a:avLst/>
          </a:prstGeom>
          <a:ln w="0">
            <a:noFill/>
          </a:ln>
        </p:spPr>
      </p:pic>
      <p:sp>
        <p:nvSpPr>
          <p:cNvPr id="359" name="Google Shape;252;p33"/>
          <p:cNvSpPr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557E431-DAB2-485E-98C2-FA20F6E2AEC2}" type="slidenum">
              <a:rPr b="0" lang="pt-BR" sz="1000" spc="-1" strike="noStrike">
                <a:solidFill>
                  <a:srgbClr val="666666"/>
                </a:solidFill>
                <a:latin typeface="Proxima Nova"/>
                <a:ea typeface="Proxima Nova"/>
              </a:rPr>
              <a:t>&lt;número&gt;</a:t>
            </a:fld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257;p34"/>
          <p:cNvSpPr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Tipos de Variáveis</a:t>
            </a: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3000" spc="-1" strike="noStrike">
              <a:latin typeface="Arial"/>
            </a:endParaRPr>
          </a:p>
        </p:txBody>
      </p:sp>
      <p:sp>
        <p:nvSpPr>
          <p:cNvPr id="361" name="Google Shape;258;p34"/>
          <p:cNvSpPr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80880">
              <a:lnSpc>
                <a:spcPct val="115000"/>
              </a:lnSpc>
              <a:buClr>
                <a:srgbClr val="233a44"/>
              </a:buClr>
              <a:buFont typeface="Calibri"/>
              <a:buChar char="●"/>
            </a:pPr>
            <a:r>
              <a:rPr b="0" lang="pt-BR" sz="2400" spc="-1" strike="noStrike">
                <a:solidFill>
                  <a:srgbClr val="233a44"/>
                </a:solidFill>
                <a:latin typeface="Calibri"/>
                <a:ea typeface="Calibri"/>
              </a:rPr>
              <a:t>Inteiro   3, 101</a:t>
            </a:r>
            <a:endParaRPr b="0" lang="pt-BR" sz="2400" spc="-1" strike="noStrike">
              <a:latin typeface="Arial"/>
            </a:endParaRPr>
          </a:p>
          <a:p>
            <a:pPr marL="457200" indent="-380880">
              <a:lnSpc>
                <a:spcPct val="115000"/>
              </a:lnSpc>
              <a:buClr>
                <a:srgbClr val="233a44"/>
              </a:buClr>
              <a:buFont typeface="Calibri"/>
              <a:buChar char="●"/>
            </a:pPr>
            <a:r>
              <a:rPr b="0" lang="pt-BR" sz="2400" spc="-1" strike="noStrike">
                <a:solidFill>
                  <a:srgbClr val="233a44"/>
                </a:solidFill>
                <a:latin typeface="Calibri"/>
                <a:ea typeface="Calibri"/>
              </a:rPr>
              <a:t>Real    3.14, 21.00</a:t>
            </a:r>
            <a:endParaRPr b="0" lang="pt-BR" sz="2400" spc="-1" strike="noStrike">
              <a:latin typeface="Arial"/>
            </a:endParaRPr>
          </a:p>
          <a:p>
            <a:pPr marL="457200" indent="-380880">
              <a:lnSpc>
                <a:spcPct val="115000"/>
              </a:lnSpc>
              <a:buClr>
                <a:srgbClr val="233a44"/>
              </a:buClr>
              <a:buFont typeface="Calibri"/>
              <a:buChar char="●"/>
            </a:pPr>
            <a:r>
              <a:rPr b="0" lang="pt-BR" sz="2400" spc="-1" strike="noStrike">
                <a:solidFill>
                  <a:srgbClr val="233a44"/>
                </a:solidFill>
                <a:latin typeface="Calibri"/>
                <a:ea typeface="Calibri"/>
              </a:rPr>
              <a:t>Lógico   and, or, not</a:t>
            </a:r>
            <a:endParaRPr b="0" lang="pt-BR" sz="2400" spc="-1" strike="noStrike">
              <a:latin typeface="Arial"/>
            </a:endParaRPr>
          </a:p>
          <a:p>
            <a:pPr marL="457200" indent="-380880">
              <a:lnSpc>
                <a:spcPct val="115000"/>
              </a:lnSpc>
              <a:buClr>
                <a:srgbClr val="233a44"/>
              </a:buClr>
              <a:buFont typeface="Calibri"/>
              <a:buChar char="●"/>
            </a:pPr>
            <a:r>
              <a:rPr b="0" lang="pt-BR" sz="2400" spc="-1" strike="noStrike">
                <a:solidFill>
                  <a:srgbClr val="233a44"/>
                </a:solidFill>
                <a:latin typeface="Calibri"/>
                <a:ea typeface="Calibri"/>
              </a:rPr>
              <a:t>Caracter   ano, Maria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62" name="Google Shape;259;p34"/>
          <p:cNvSpPr/>
          <p:nvPr/>
        </p:nvSpPr>
        <p:spPr>
          <a:xfrm>
            <a:off x="4255560" y="1770120"/>
            <a:ext cx="1670040" cy="856080"/>
          </a:xfrm>
          <a:prstGeom prst="roundRect">
            <a:avLst>
              <a:gd name="adj" fmla="val 16667"/>
            </a:avLst>
          </a:prstGeom>
          <a:solidFill>
            <a:srgbClr val="0c343d"/>
          </a:solidFill>
          <a:ln w="9525">
            <a:solidFill>
              <a:srgbClr val="233a44"/>
            </a:solidFill>
            <a:round/>
          </a:ln>
          <a:effectLst>
            <a:reflection algn="bl" dir="5400000" dist="38100" endPos="30000" fadeDir="5400012" rotWithShape="0" sy="-100000"/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Entrada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63" name="Google Shape;260;p34"/>
          <p:cNvSpPr/>
          <p:nvPr/>
        </p:nvSpPr>
        <p:spPr>
          <a:xfrm>
            <a:off x="6398280" y="1739520"/>
            <a:ext cx="1670040" cy="916920"/>
          </a:xfrm>
          <a:prstGeom prst="roundRect">
            <a:avLst>
              <a:gd name="adj" fmla="val 16667"/>
            </a:avLst>
          </a:prstGeom>
          <a:solidFill>
            <a:srgbClr val="233a44"/>
          </a:solidFill>
          <a:ln w="9525">
            <a:solidFill>
              <a:srgbClr val="233a44"/>
            </a:solidFill>
            <a:round/>
          </a:ln>
          <a:effectLst>
            <a:reflection algn="bl" dir="5400000" dist="38100" endPos="30000" fadeDir="5400012" rotWithShape="0" sy="-100000"/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Saída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64" name="Google Shape;261;p34"/>
          <p:cNvSpPr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9FBE5E1-67F3-4F62-AC7A-70B6DC8AF0DD}" type="slidenum">
              <a:rPr b="0" lang="pt-BR" sz="1000" spc="-1" strike="noStrike">
                <a:solidFill>
                  <a:srgbClr val="666666"/>
                </a:solidFill>
                <a:latin typeface="Proxima Nova"/>
                <a:ea typeface="Proxima Nova"/>
              </a:rPr>
              <a:t>&lt;número&gt;</a:t>
            </a:fld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O que iremos aprender na disciplina?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Google Shape;55;p10"/>
          <p:cNvSpPr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Desenvolver algoritmos para resolver problemas de pessoas/empresas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Interpretar problemas cotidianos e resolvê-los por algoritmos;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Utilizar-se de conceitos da programação como estruturas condicionais/repetições para construir algoritmos;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Aprender uma linguagem de programação para testar os algoritmos e estruturas aprendidas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30" name="Google Shape;56;p10" descr=""/>
          <p:cNvPicPr/>
          <p:nvPr/>
        </p:nvPicPr>
        <p:blipFill>
          <a:blip r:embed="rId1"/>
          <a:stretch/>
        </p:blipFill>
        <p:spPr>
          <a:xfrm>
            <a:off x="5210640" y="3003840"/>
            <a:ext cx="3038040" cy="168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266;p35"/>
          <p:cNvSpPr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Operadores Aritméticos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366" name="Google Shape;267;p35"/>
          <p:cNvSpPr/>
          <p:nvPr/>
        </p:nvSpPr>
        <p:spPr>
          <a:xfrm>
            <a:off x="819000" y="1990800"/>
            <a:ext cx="7505280" cy="24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Soma (+)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Subtração (-)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Multiplicação (*)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Divisão (/)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7" name="Google Shape;268;p35"/>
          <p:cNvSpPr/>
          <p:nvPr/>
        </p:nvSpPr>
        <p:spPr>
          <a:xfrm>
            <a:off x="5976720" y="2107080"/>
            <a:ext cx="1660320" cy="1449720"/>
          </a:xfrm>
          <a:prstGeom prst="ellipse">
            <a:avLst/>
          </a:prstGeom>
          <a:solidFill>
            <a:srgbClr val="d9d9d9"/>
          </a:solidFill>
          <a:ln w="9525">
            <a:solidFill>
              <a:srgbClr val="233a44"/>
            </a:solidFill>
            <a:round/>
          </a:ln>
          <a:effectLst>
            <a:reflection algn="bl" dir="5400000" dist="38100" endPos="30000" fadeDir="5400012" rotWithShape="0" sy="-100000"/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Processamento</a:t>
            </a:r>
            <a:endParaRPr b="0" lang="pt-BR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273;p36"/>
          <p:cNvSpPr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Entrada e Saída de dados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369" name="Google Shape;274;p36"/>
          <p:cNvSpPr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Google Shape;275;p36"/>
          <p:cNvSpPr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CE7F5A9-9C32-4F84-BCA8-E3E20A05B976}" type="slidenum">
              <a:rPr b="0" lang="pt-BR" sz="1000" spc="-1" strike="noStrike">
                <a:solidFill>
                  <a:srgbClr val="666666"/>
                </a:solidFill>
                <a:latin typeface="Proxima Nova"/>
                <a:ea typeface="Proxima Nova"/>
              </a:rPr>
              <a:t>&lt;número&gt;</a:t>
            </a:fld>
            <a:endParaRPr b="0" lang="pt-BR" sz="1000" spc="-1" strike="noStrike">
              <a:latin typeface="Arial"/>
            </a:endParaRPr>
          </a:p>
        </p:txBody>
      </p:sp>
      <p:pic>
        <p:nvPicPr>
          <p:cNvPr id="371" name="Google Shape;276;p36" descr=""/>
          <p:cNvPicPr/>
          <p:nvPr/>
        </p:nvPicPr>
        <p:blipFill>
          <a:blip r:embed="rId1"/>
          <a:stretch/>
        </p:blipFill>
        <p:spPr>
          <a:xfrm>
            <a:off x="2294280" y="1247760"/>
            <a:ext cx="3898080" cy="347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281;p37"/>
          <p:cNvSpPr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Entrada e Saída de dados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373" name="Google Shape;282;p37"/>
          <p:cNvSpPr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-"/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Interações com o usuário para receber valores 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74" name="Google Shape;283;p37" descr=""/>
          <p:cNvPicPr/>
          <p:nvPr/>
        </p:nvPicPr>
        <p:blipFill>
          <a:blip r:embed="rId1"/>
          <a:srcRect l="0" t="0" r="0" b="9604"/>
          <a:stretch/>
        </p:blipFill>
        <p:spPr>
          <a:xfrm>
            <a:off x="6854040" y="1911600"/>
            <a:ext cx="1916280" cy="1731960"/>
          </a:xfrm>
          <a:prstGeom prst="rect">
            <a:avLst/>
          </a:prstGeom>
          <a:ln w="0">
            <a:noFill/>
          </a:ln>
        </p:spPr>
      </p:pic>
      <p:pic>
        <p:nvPicPr>
          <p:cNvPr id="375" name="Google Shape;284;p37" descr=""/>
          <p:cNvPicPr/>
          <p:nvPr/>
        </p:nvPicPr>
        <p:blipFill>
          <a:blip r:embed="rId2"/>
          <a:stretch/>
        </p:blipFill>
        <p:spPr>
          <a:xfrm>
            <a:off x="666000" y="1640160"/>
            <a:ext cx="6260040" cy="1634040"/>
          </a:xfrm>
          <a:prstGeom prst="rect">
            <a:avLst/>
          </a:prstGeom>
          <a:ln w="0">
            <a:noFill/>
          </a:ln>
        </p:spPr>
      </p:pic>
      <p:pic>
        <p:nvPicPr>
          <p:cNvPr id="376" name="Google Shape;285;p37" descr=""/>
          <p:cNvPicPr/>
          <p:nvPr/>
        </p:nvPicPr>
        <p:blipFill>
          <a:blip r:embed="rId3"/>
          <a:stretch/>
        </p:blipFill>
        <p:spPr>
          <a:xfrm>
            <a:off x="1270800" y="3526200"/>
            <a:ext cx="7561080" cy="971280"/>
          </a:xfrm>
          <a:prstGeom prst="rect">
            <a:avLst/>
          </a:prstGeom>
          <a:ln w="0">
            <a:noFill/>
          </a:ln>
        </p:spPr>
      </p:pic>
      <p:sp>
        <p:nvSpPr>
          <p:cNvPr id="377" name="Google Shape;286;p37"/>
          <p:cNvSpPr/>
          <p:nvPr/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4E33E43-358C-4D2F-8C55-C60CE10291C6}" type="slidenum">
              <a:rPr b="0" lang="pt-BR" sz="1000" spc="-1" strike="noStrike">
                <a:solidFill>
                  <a:srgbClr val="666666"/>
                </a:solidFill>
                <a:latin typeface="Proxima Nova"/>
                <a:ea typeface="Proxima Nova"/>
              </a:rPr>
              <a:t>&lt;número&gt;</a:t>
            </a:fld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aixaDeTexto 1"/>
          <p:cNvSpPr/>
          <p:nvPr/>
        </p:nvSpPr>
        <p:spPr>
          <a:xfrm>
            <a:off x="489240" y="1307880"/>
            <a:ext cx="4008240" cy="158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Em python: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 comando input é usado para entrar com o dado.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 float é usado para definir que a variável é do tipo real.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 comando print é usado para imprimir a variável de saída.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79" name="CaixaDeTexto 2"/>
          <p:cNvSpPr/>
          <p:nvPr/>
        </p:nvSpPr>
        <p:spPr>
          <a:xfrm>
            <a:off x="4852080" y="1204920"/>
            <a:ext cx="4008240" cy="158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Em R: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 comando scan() é usado para entrar com o dado.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 numeric é usado para definir que a variável é do tipo real.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 comando print é usado para imprimir a variável de saída.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aixaDeTexto 1"/>
          <p:cNvSpPr/>
          <p:nvPr/>
        </p:nvSpPr>
        <p:spPr>
          <a:xfrm>
            <a:off x="925200" y="797400"/>
            <a:ext cx="7038360" cy="350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Em Python: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1400"/>
            </a:b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mensagem='um print em python'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print(mensagem)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Em R: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1400"/>
            </a:b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mensagem&lt;-'um print em R'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print(mensagem)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aixaDeTexto 1"/>
          <p:cNvSpPr/>
          <p:nvPr/>
        </p:nvSpPr>
        <p:spPr>
          <a:xfrm>
            <a:off x="1127160" y="1010160"/>
            <a:ext cx="5889960" cy="32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Em python: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X=-1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Y=-2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S=(x+y)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print(S)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print(type(S))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Em R: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x&lt;-1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y&lt;-2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s&lt;-(x+y)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print(s)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print(class(s))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# coloque x&lt;- 1L e y&lt;- 2L e refaça o exemplo.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aixaDeTexto 1"/>
          <p:cNvSpPr/>
          <p:nvPr/>
        </p:nvSpPr>
        <p:spPr>
          <a:xfrm>
            <a:off x="1504440" y="563400"/>
            <a:ext cx="6044400" cy="11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Exercício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Vamos calcular a média aritmética de 2 valores em R e em Python.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383" name="CaixaDeTexto 2"/>
          <p:cNvSpPr/>
          <p:nvPr/>
        </p:nvSpPr>
        <p:spPr>
          <a:xfrm>
            <a:off x="468000" y="1433880"/>
            <a:ext cx="4392000" cy="264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Em R: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nb-NO" sz="1400" spc="-1" strike="noStrike">
                <a:solidFill>
                  <a:srgbClr val="000000"/>
                </a:solidFill>
                <a:latin typeface="Arial"/>
                <a:ea typeface="Arial"/>
              </a:rPr>
              <a:t>print(' faça o input da 1a nota ')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nb-NO" sz="1400" spc="-1" strike="noStrike">
                <a:solidFill>
                  <a:srgbClr val="000000"/>
                </a:solidFill>
                <a:latin typeface="Arial"/>
                <a:ea typeface="Arial"/>
              </a:rPr>
              <a:t>av1&lt;-scan()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nb-NO" sz="1400" spc="-1" strike="noStrike">
                <a:solidFill>
                  <a:srgbClr val="000000"/>
                </a:solidFill>
                <a:latin typeface="Arial"/>
                <a:ea typeface="Arial"/>
              </a:rPr>
              <a:t>print(' faça o input da 2a nota ')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nb-NO" sz="1400" spc="-1" strike="noStrike">
                <a:solidFill>
                  <a:srgbClr val="000000"/>
                </a:solidFill>
                <a:latin typeface="Arial"/>
                <a:ea typeface="Arial"/>
              </a:rPr>
              <a:t>av2&lt;-scan()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1400"/>
            </a:br>
            <a:r>
              <a:rPr b="1" lang="nb-NO" sz="1400" spc="-1" strike="noStrike">
                <a:solidFill>
                  <a:srgbClr val="000000"/>
                </a:solidFill>
                <a:latin typeface="Arial"/>
                <a:ea typeface="Arial"/>
              </a:rPr>
              <a:t>media&lt;-(av1+av2)/2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nb-NO" sz="1400" spc="-1" strike="noStrike">
                <a:solidFill>
                  <a:srgbClr val="000000"/>
                </a:solidFill>
                <a:latin typeface="Arial"/>
                <a:ea typeface="Arial"/>
              </a:rPr>
              <a:t>print(media)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nb-NO" sz="1400" spc="-1" strike="noStrike">
                <a:solidFill>
                  <a:srgbClr val="000000"/>
                </a:solidFill>
                <a:latin typeface="Arial"/>
                <a:ea typeface="Arial"/>
              </a:rPr>
              <a:t>print(paste('a nota média foi igual a:',media))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384" name="CaixaDeTexto 3"/>
          <p:cNvSpPr/>
          <p:nvPr/>
        </p:nvSpPr>
        <p:spPr>
          <a:xfrm>
            <a:off x="5220000" y="1435320"/>
            <a:ext cx="3594240" cy="20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Em Python: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av1=float(input(‘ digite a 1a nota  '))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av2=float(input(‘ digite a 2a nota  '))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1400"/>
            </a:b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media=(av1+av2)/2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</a:t>
            </a:r>
            <a:r>
              <a:rPr b="1" lang="nb-NO" sz="1400" spc="-1" strike="noStrike">
                <a:solidFill>
                  <a:srgbClr val="000000"/>
                </a:solidFill>
                <a:latin typeface="Arial"/>
                <a:ea typeface="Arial"/>
              </a:rPr>
              <a:t>'a nota média foi igual a:',media)</a:t>
            </a: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pt-BR" sz="1400" spc="-1" strike="noStrike">
                <a:solidFill>
                  <a:srgbClr val="000000"/>
                </a:solidFill>
                <a:latin typeface="Arial"/>
              </a:rPr>
              <a:t>Outra opção para o input do valor em R:</a:t>
            </a:r>
            <a:endParaRPr b="1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print(' faça o input da 1a nota ')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#av1&lt;-scan()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av1&lt;- as.numeric(readline(prompt="Entre a 1a nota: "))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print(' faça o input da 2a nota ')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#av2&lt;-scan()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av2&lt;- as.numeric(readline(prompt="Entre a 2a nota: "))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media&lt;-(av1+av2)/2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print(media)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print(paste('a nota média foi igual a:',media))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Opções: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num_int = as.integer(readline(prompt="Enter a number: "))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num_float = as.numeric(readline(prompt="Enter a number: "))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291;p38"/>
          <p:cNvSpPr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Vamos praticar?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389" name="Google Shape;292;p38"/>
          <p:cNvSpPr/>
          <p:nvPr/>
        </p:nvSpPr>
        <p:spPr>
          <a:xfrm>
            <a:off x="819000" y="1990800"/>
            <a:ext cx="7505280" cy="24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Atividade 1:</a:t>
            </a:r>
            <a:endParaRPr b="0" lang="pt-BR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Algoritmo para calcular o IMC do usuário. 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90" name="Google Shape;293;p38" descr=""/>
          <p:cNvPicPr/>
          <p:nvPr/>
        </p:nvPicPr>
        <p:blipFill>
          <a:blip r:embed="rId1"/>
          <a:stretch/>
        </p:blipFill>
        <p:spPr>
          <a:xfrm>
            <a:off x="3066120" y="3171960"/>
            <a:ext cx="2857320" cy="126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aixaDeTexto 2"/>
          <p:cNvSpPr/>
          <p:nvPr/>
        </p:nvSpPr>
        <p:spPr>
          <a:xfrm>
            <a:off x="1254600" y="1403640"/>
            <a:ext cx="5975280" cy="32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# Em Python: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Entrada dos Dados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peso=input(‘qual o valor do peso’)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peso=float(peso)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altura=input(‘qual o valor da altura’)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altura=float(altura)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# Realizando os cálculos: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imc=peso/altura**2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#round (variável,quantidade_de_decimais)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imc=round(imc,1)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#Saída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print(imc)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Qual a CH e assuntos?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Google Shape;62;p11"/>
          <p:cNvSpPr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pt-BR" sz="1900" spc="-1" strike="noStrike">
                <a:solidFill>
                  <a:srgbClr val="666666"/>
                </a:solidFill>
                <a:latin typeface="Proxima Nova"/>
                <a:ea typeface="Proxima Nova"/>
              </a:rPr>
              <a:t>20 H - Aula 1</a:t>
            </a:r>
            <a:endParaRPr b="0" lang="pt-BR" sz="19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599"/>
              </a:spcBef>
              <a:buClr>
                <a:srgbClr val="666666"/>
              </a:buClr>
              <a:buFont typeface="Proxima Nova"/>
              <a:buChar char="★"/>
              <a:tabLst>
                <a:tab algn="l" pos="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Conceitos e Princípios de programação 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★"/>
              <a:tabLst>
                <a:tab algn="l" pos="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Entrada/Saída de dados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★"/>
              <a:tabLst>
                <a:tab algn="l" pos="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Variáveis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★"/>
              <a:tabLst>
                <a:tab algn="l" pos="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Operadores Aritméticos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★"/>
              <a:tabLst>
                <a:tab algn="l" pos="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Muitas atividades!</a:t>
            </a:r>
            <a:endParaRPr b="0" lang="pt-BR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33" name="Google Shape;63;p11" descr=""/>
          <p:cNvPicPr/>
          <p:nvPr/>
        </p:nvPicPr>
        <p:blipFill>
          <a:blip r:embed="rId1"/>
          <a:stretch/>
        </p:blipFill>
        <p:spPr>
          <a:xfrm>
            <a:off x="5262480" y="2014560"/>
            <a:ext cx="3028320" cy="233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aixaDeTexto 1"/>
          <p:cNvSpPr/>
          <p:nvPr/>
        </p:nvSpPr>
        <p:spPr>
          <a:xfrm>
            <a:off x="1244160" y="1031400"/>
            <a:ext cx="5486040" cy="350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Em R: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print(' faça o input do peso ')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peso&lt;-scan()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print(' faça o input da altura ')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altura&lt;-scan()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1400"/>
            </a:b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imc&lt;-peso/(altura**2)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print(imc)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298;p39"/>
          <p:cNvSpPr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Vamos praticar?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394" name="Google Shape;299;p39"/>
          <p:cNvSpPr/>
          <p:nvPr/>
        </p:nvSpPr>
        <p:spPr>
          <a:xfrm>
            <a:off x="819000" y="1990800"/>
            <a:ext cx="7505280" cy="24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Atividade 2:</a:t>
            </a:r>
            <a:endParaRPr b="0" lang="pt-BR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Transformar uma temperatura de Fahrenheit para Celsius.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95" name="Google Shape;300;p39" descr=""/>
          <p:cNvPicPr/>
          <p:nvPr/>
        </p:nvPicPr>
        <p:blipFill>
          <a:blip r:embed="rId1"/>
          <a:stretch/>
        </p:blipFill>
        <p:spPr>
          <a:xfrm>
            <a:off x="2460600" y="3008160"/>
            <a:ext cx="4222440" cy="174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aixaDeTexto 1"/>
          <p:cNvSpPr/>
          <p:nvPr/>
        </p:nvSpPr>
        <p:spPr>
          <a:xfrm>
            <a:off x="259560" y="1382400"/>
            <a:ext cx="5975280" cy="264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#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Em python: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Entrada dos Dados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TF=float(input(‘qual o valor da temperatura em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graus Fahrenheit’))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# Realizando os cálculos: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TC=round( (5/9*(TF-32)) ,1)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#Saída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print(‘a temperatura em Celsius é:’,TC)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  <p:pic>
        <p:nvPicPr>
          <p:cNvPr id="397" name="Google Shape;300;p39" descr=""/>
          <p:cNvPicPr/>
          <p:nvPr/>
        </p:nvPicPr>
        <p:blipFill>
          <a:blip r:embed="rId1"/>
          <a:stretch/>
        </p:blipFill>
        <p:spPr>
          <a:xfrm>
            <a:off x="4735800" y="690120"/>
            <a:ext cx="4222440" cy="1748160"/>
          </a:xfrm>
          <a:prstGeom prst="rect">
            <a:avLst/>
          </a:prstGeom>
          <a:ln w="0">
            <a:noFill/>
          </a:ln>
        </p:spPr>
      </p:pic>
      <p:sp>
        <p:nvSpPr>
          <p:cNvPr id="398" name="Retângulo 3"/>
          <p:cNvSpPr/>
          <p:nvPr/>
        </p:nvSpPr>
        <p:spPr>
          <a:xfrm>
            <a:off x="5720400" y="1148400"/>
            <a:ext cx="765360" cy="45684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aixaDeTexto 4"/>
          <p:cNvSpPr/>
          <p:nvPr/>
        </p:nvSpPr>
        <p:spPr>
          <a:xfrm>
            <a:off x="7857360" y="994320"/>
            <a:ext cx="4888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aixaDeTexto 1"/>
          <p:cNvSpPr/>
          <p:nvPr/>
        </p:nvSpPr>
        <p:spPr>
          <a:xfrm>
            <a:off x="1169640" y="776160"/>
            <a:ext cx="5518080" cy="32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Em R: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print(' faça o input da temperatura em graus Fahrenheit ')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TF&lt;-scan()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TC=round( (5/9*(TF-32)) ,1)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print(TC)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Entre com o valor de TF=100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305;p40"/>
          <p:cNvSpPr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Vamos praticar?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02" name="Google Shape;306;p40"/>
          <p:cNvSpPr/>
          <p:nvPr/>
        </p:nvSpPr>
        <p:spPr>
          <a:xfrm>
            <a:off x="819000" y="1990800"/>
            <a:ext cx="7505280" cy="24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Atividade 3:</a:t>
            </a:r>
            <a:endParaRPr b="0" lang="pt-BR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Escreva um algoritmo para ler as dimensões de um retângulo (base e altura), calcular e escrever a área do retângulo (base*altura) e o seu perímetro (2*base+2*altura).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311;p41"/>
          <p:cNvSpPr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Vamos praticar?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04" name="Google Shape;312;p41"/>
          <p:cNvSpPr/>
          <p:nvPr/>
        </p:nvSpPr>
        <p:spPr>
          <a:xfrm>
            <a:off x="819000" y="1990800"/>
            <a:ext cx="7505280" cy="24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Atividade 4:</a:t>
            </a:r>
            <a:endParaRPr b="0" lang="pt-BR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Escreva um algoritmo para ler o número total de eleitores de um município, o número de votos brancos, nulos e válidos. Calcular e escrever o percentual que cada um representa em relação ao total de eleitores.</a:t>
            </a:r>
            <a:endParaRPr b="0" lang="pt-BR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aixaDeTexto 2"/>
          <p:cNvSpPr/>
          <p:nvPr/>
        </p:nvSpPr>
        <p:spPr>
          <a:xfrm>
            <a:off x="1839600" y="1446120"/>
            <a:ext cx="5177520" cy="30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Considere o seguinte: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Número de votantes: 20000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Número de votos válidos: 18650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Número de votos brancos: 250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Número de votos nulos: 1100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Observação: em python no cálculo de percentagem podemos usar a string (%) da seguinte maneira: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it-IT" sz="1400" spc="-1" strike="noStrike">
                <a:solidFill>
                  <a:srgbClr val="000000"/>
                </a:solidFill>
                <a:latin typeface="Arial"/>
                <a:ea typeface="Arial"/>
              </a:rPr>
              <a:t>print(variável,str('%'))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aixaDeTexto 1"/>
          <p:cNvSpPr/>
          <p:nvPr/>
        </p:nvSpPr>
        <p:spPr>
          <a:xfrm>
            <a:off x="1297080" y="1116360"/>
            <a:ext cx="6538680" cy="350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print('Número de votantes')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n0_total&lt;-scan()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print('Número de votos válidos')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n0_vot_val&lt;-scan()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print('Número de votos brancos')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n0_vot_bra&lt;-scan()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print('Número de votos nulos')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n0_vot_nul&lt;-scan()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br>
              <a:rPr sz="1400"/>
            </a:b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per_vot_val&lt;-(n0_vot_val/n0_total)*100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print(per_vot_val)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per_vot_bra&lt;-(n0_vot_bra/n0_total)*100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print(per_vot_bra)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per_vot_nul&lt;-(n0_vot_nul/n0_total)*100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print(per_vot_nul)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317;p42"/>
          <p:cNvSpPr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Vamos praticar?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08" name="Google Shape;318;p42"/>
          <p:cNvSpPr/>
          <p:nvPr/>
        </p:nvSpPr>
        <p:spPr>
          <a:xfrm>
            <a:off x="819000" y="1990800"/>
            <a:ext cx="7505280" cy="24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Atividade 5:</a:t>
            </a:r>
            <a:endParaRPr b="0" lang="pt-BR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Escreva um algoritmo que armazene o valor 10 em uma variável A e o valor 20 em uma variável B. A seguir (utilizando apenas atribuições entre variáveis) troque os seus conteúdos fazendo com que o valor que está em A passe para B e vice-versa. Ao final, escrever os valores que ficaram armazenados nas variáveis.</a:t>
            </a:r>
            <a:endParaRPr b="0" lang="pt-BR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323;p43"/>
          <p:cNvSpPr/>
          <p:nvPr/>
        </p:nvSpPr>
        <p:spPr>
          <a:xfrm>
            <a:off x="819000" y="845640"/>
            <a:ext cx="7505280" cy="95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Vamos praticar?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10" name="Google Shape;324;p43"/>
          <p:cNvSpPr/>
          <p:nvPr/>
        </p:nvSpPr>
        <p:spPr>
          <a:xfrm>
            <a:off x="819000" y="1990800"/>
            <a:ext cx="7505280" cy="24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Atividade 6:</a:t>
            </a:r>
            <a:endParaRPr b="0" lang="pt-BR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O custo de um carro novo ao consumidor é a soma do custo de fábrica com a porcentagem do distribuidor e dos impostos (aplicados ao custo de fábrica). Supondo que o percentual do distribuidor seja de 28% e os impostos de 45%, escrever um algoritmo para ler o custo de fábrica de um carro, calcular e escrever o custo final ao consumidor.</a:t>
            </a:r>
            <a:endParaRPr b="0" lang="pt-BR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Qual a CH e assuntos?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Google Shape;69;p12"/>
          <p:cNvSpPr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pt-BR" sz="1900" spc="-1" strike="noStrike">
                <a:solidFill>
                  <a:srgbClr val="666666"/>
                </a:solidFill>
                <a:latin typeface="Proxima Nova"/>
                <a:ea typeface="Proxima Nova"/>
              </a:rPr>
              <a:t>20 H - Aula 2</a:t>
            </a:r>
            <a:endParaRPr b="0" lang="pt-BR" sz="19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599"/>
              </a:spcBef>
              <a:buClr>
                <a:srgbClr val="666666"/>
              </a:buClr>
              <a:buFont typeface="Proxima Nova"/>
              <a:buChar char="★"/>
              <a:tabLst>
                <a:tab algn="l" pos="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Estruturas Condicionais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★"/>
              <a:tabLst>
                <a:tab algn="l" pos="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Operadores relacionais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★"/>
              <a:tabLst>
                <a:tab algn="l" pos="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Tabela verdade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★"/>
              <a:tabLst>
                <a:tab algn="l" pos="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Operadores lógicos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★"/>
              <a:tabLst>
                <a:tab algn="l" pos="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Condicional aninhada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★"/>
              <a:tabLst>
                <a:tab algn="l" pos="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Muitas atividades!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36" name="Google Shape;70;p12" descr=""/>
          <p:cNvPicPr/>
          <p:nvPr/>
        </p:nvPicPr>
        <p:blipFill>
          <a:blip r:embed="rId1"/>
          <a:stretch/>
        </p:blipFill>
        <p:spPr>
          <a:xfrm>
            <a:off x="5265360" y="2148840"/>
            <a:ext cx="3468240" cy="234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aixaDeTexto 1"/>
          <p:cNvSpPr/>
          <p:nvPr/>
        </p:nvSpPr>
        <p:spPr>
          <a:xfrm>
            <a:off x="1552320" y="1509840"/>
            <a:ext cx="486936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Considere que o valor do veículo é de 130000.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aixaDeTexto 1"/>
          <p:cNvSpPr/>
          <p:nvPr/>
        </p:nvSpPr>
        <p:spPr>
          <a:xfrm>
            <a:off x="1414080" y="754920"/>
            <a:ext cx="5932440" cy="30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print('custo de fábrica do veículo ')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valor_bruto&lt;-scan()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print(valor_bruto)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print('custo do distribuidor',)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custo_do_distribuidor&lt;-valor_bruto*0.28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print(custo_do_distribuidor)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print('custos dos impostos')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custo_dos_impostos&lt;-valor_bruto*0.45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print(custo_dos_impostos)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print('valor final do veículo')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valor_final&lt;-valor_bruto+custo_do_distribuidor+custo_dos_impostos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print(valor_final)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Qual a CH e assuntos?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Google Shape;76;p13"/>
          <p:cNvSpPr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pt-BR" sz="1900" spc="-1" strike="noStrike">
                <a:solidFill>
                  <a:srgbClr val="666666"/>
                </a:solidFill>
                <a:latin typeface="Proxima Nova"/>
                <a:ea typeface="Proxima Nova"/>
              </a:rPr>
              <a:t>20 H - Aula 3</a:t>
            </a:r>
            <a:endParaRPr b="0" lang="pt-BR" sz="19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599"/>
              </a:spcBef>
              <a:buClr>
                <a:srgbClr val="666666"/>
              </a:buClr>
              <a:buFont typeface="Proxima Nova"/>
              <a:buChar char="★"/>
              <a:tabLst>
                <a:tab algn="l" pos="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Estruturas de repetição 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★"/>
              <a:tabLst>
                <a:tab algn="l" pos="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Repetição contável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★"/>
              <a:tabLst>
                <a:tab algn="l" pos="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Repetição condicional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★"/>
              <a:tabLst>
                <a:tab algn="l" pos="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Range 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666666"/>
              </a:buClr>
              <a:buFont typeface="Proxima Nova"/>
              <a:buChar char="★"/>
              <a:tabLst>
                <a:tab algn="l" pos="0"/>
              </a:tabLst>
            </a:pPr>
            <a:r>
              <a:rPr b="0" lang="pt-BR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Muitas atividades!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39" name="Google Shape;77;p13" descr=""/>
          <p:cNvPicPr/>
          <p:nvPr/>
        </p:nvPicPr>
        <p:blipFill>
          <a:blip r:embed="rId1"/>
          <a:stretch/>
        </p:blipFill>
        <p:spPr>
          <a:xfrm>
            <a:off x="5921640" y="2189160"/>
            <a:ext cx="2027520" cy="202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Qual a CH e assuntos?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Google Shape;83;p14"/>
          <p:cNvSpPr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pt-BR" sz="1900" spc="-1" strike="noStrike">
                <a:solidFill>
                  <a:srgbClr val="666666"/>
                </a:solidFill>
                <a:latin typeface="Proxima Nova"/>
                <a:ea typeface="Proxima Nova"/>
              </a:rPr>
              <a:t>20 H - Aula 4</a:t>
            </a:r>
            <a:endParaRPr b="0" lang="pt-BR" sz="1900" spc="-1" strike="noStrike">
              <a:latin typeface="Arial"/>
            </a:endParaRPr>
          </a:p>
          <a:p>
            <a:pPr marL="457200" indent="-349200">
              <a:lnSpc>
                <a:spcPct val="115000"/>
              </a:lnSpc>
              <a:buClr>
                <a:srgbClr val="666666"/>
              </a:buClr>
              <a:buFont typeface="Proxima Nova"/>
              <a:buChar char="★"/>
              <a:tabLst>
                <a:tab algn="l" pos="0"/>
              </a:tabLst>
            </a:pPr>
            <a:r>
              <a:rPr b="0" lang="pt-BR" sz="1900" spc="-1" strike="noStrike">
                <a:solidFill>
                  <a:srgbClr val="666666"/>
                </a:solidFill>
                <a:latin typeface="Proxima Nova"/>
                <a:ea typeface="Proxima Nova"/>
              </a:rPr>
              <a:t>Repetição (continuação)</a:t>
            </a:r>
            <a:endParaRPr b="0" lang="pt-BR" sz="1900" spc="-1" strike="noStrike">
              <a:latin typeface="Arial"/>
            </a:endParaRPr>
          </a:p>
          <a:p>
            <a:pPr marL="457200" indent="-349200">
              <a:lnSpc>
                <a:spcPct val="115000"/>
              </a:lnSpc>
              <a:buClr>
                <a:srgbClr val="666666"/>
              </a:buClr>
              <a:buFont typeface="Proxima Nova"/>
              <a:buChar char="★"/>
              <a:tabLst>
                <a:tab algn="l" pos="0"/>
              </a:tabLst>
            </a:pPr>
            <a:r>
              <a:rPr b="0" lang="pt-BR" sz="1900" spc="-1" strike="noStrike">
                <a:solidFill>
                  <a:srgbClr val="666666"/>
                </a:solidFill>
                <a:latin typeface="Proxima Nova"/>
                <a:ea typeface="Proxima Nova"/>
              </a:rPr>
              <a:t>Apresentação de trabalho I</a:t>
            </a:r>
            <a:endParaRPr b="0" lang="pt-BR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42" name="Google Shape;84;p14" descr=""/>
          <p:cNvPicPr/>
          <p:nvPr/>
        </p:nvPicPr>
        <p:blipFill>
          <a:blip r:embed="rId1"/>
          <a:stretch/>
        </p:blipFill>
        <p:spPr>
          <a:xfrm>
            <a:off x="6405120" y="2498040"/>
            <a:ext cx="2014920" cy="201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Avaliações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Google Shape;90;p15"/>
          <p:cNvSpPr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49200">
              <a:lnSpc>
                <a:spcPct val="115000"/>
              </a:lnSpc>
              <a:buClr>
                <a:srgbClr val="666666"/>
              </a:buClr>
              <a:buFont typeface="Proxima Nova"/>
              <a:buChar char="★"/>
            </a:pPr>
            <a:r>
              <a:rPr b="1" lang="pt-BR" sz="1900" spc="-1" strike="noStrike">
                <a:solidFill>
                  <a:srgbClr val="666666"/>
                </a:solidFill>
                <a:latin typeface="Proxima Nova"/>
                <a:ea typeface="Proxima Nova"/>
              </a:rPr>
              <a:t>Atividades de treinamento (30%)</a:t>
            </a:r>
            <a:endParaRPr b="0" lang="pt-BR" sz="1900" spc="-1" strike="noStrike">
              <a:latin typeface="Arial"/>
            </a:endParaRPr>
          </a:p>
          <a:p>
            <a:pPr marL="457200" indent="-349200">
              <a:lnSpc>
                <a:spcPct val="115000"/>
              </a:lnSpc>
              <a:buClr>
                <a:srgbClr val="666666"/>
              </a:buClr>
              <a:buFont typeface="Proxima Nova"/>
              <a:buChar char="★"/>
            </a:pPr>
            <a:r>
              <a:rPr b="1" lang="pt-BR" sz="1900" spc="-1" strike="noStrike">
                <a:solidFill>
                  <a:srgbClr val="666666"/>
                </a:solidFill>
                <a:latin typeface="Proxima Nova"/>
                <a:ea typeface="Proxima Nova"/>
              </a:rPr>
              <a:t>Projeto Real (70%)</a:t>
            </a:r>
            <a:endParaRPr b="0" lang="pt-BR" sz="1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45" name="Google Shape;91;p15" descr=""/>
          <p:cNvPicPr/>
          <p:nvPr/>
        </p:nvPicPr>
        <p:blipFill>
          <a:blip r:embed="rId1"/>
          <a:stretch/>
        </p:blipFill>
        <p:spPr>
          <a:xfrm>
            <a:off x="3618360" y="1962000"/>
            <a:ext cx="5213520" cy="260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</TotalTime>
  <Application>LibreOffice/7.3.2.2$Windows_X86_64 LibreOffice_project/49f2b1bff42cfccbd8f788c8dc32c1c309559be0</Application>
  <AppVersion>15.0000</AppVersion>
  <Words>1929</Words>
  <Paragraphs>376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2023-02-08T18:18:37Z</dcterms:modified>
  <cp:revision>34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36</vt:i4>
  </property>
  <property fmtid="{D5CDD505-2E9C-101B-9397-08002B2CF9AE}" pid="3" name="PresentationFormat">
    <vt:lpwstr>Apresentação na tela (16:9)</vt:lpwstr>
  </property>
  <property fmtid="{D5CDD505-2E9C-101B-9397-08002B2CF9AE}" pid="4" name="Slides">
    <vt:i4>61</vt:i4>
  </property>
</Properties>
</file>